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0B280E5E-B1C5-49C6-BA3F-0BB5F21DE79D}" type="datetimeFigureOut">
              <a:rPr lang="he-IL" smtClean="0"/>
              <a:t>כ"ג/תשרי/תשפ"א</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56C9BB5E-58EE-4E18-9101-620E3AF8A83C}" type="slidenum">
              <a:rPr lang="he-IL" smtClean="0"/>
              <a:t>‹#›</a:t>
            </a:fld>
            <a:endParaRPr lang="he-IL"/>
          </a:p>
        </p:txBody>
      </p:sp>
    </p:spTree>
    <p:extLst>
      <p:ext uri="{BB962C8B-B14F-4D97-AF65-F5344CB8AC3E}">
        <p14:creationId xmlns:p14="http://schemas.microsoft.com/office/powerpoint/2010/main" val="304592191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a:p>
        </p:txBody>
      </p:sp>
      <p:sp>
        <p:nvSpPr>
          <p:cNvPr id="4" name="מציין מיקום של מספר שקופית 3"/>
          <p:cNvSpPr>
            <a:spLocks noGrp="1"/>
          </p:cNvSpPr>
          <p:nvPr>
            <p:ph type="sldNum" sz="quarter" idx="10"/>
          </p:nvPr>
        </p:nvSpPr>
        <p:spPr/>
        <p:txBody>
          <a:bodyPr/>
          <a:lstStyle/>
          <a:p>
            <a:fld id="{56C9BB5E-58EE-4E18-9101-620E3AF8A83C}" type="slidenum">
              <a:rPr lang="he-IL" smtClean="0"/>
              <a:t>10</a:t>
            </a:fld>
            <a:endParaRPr lang="he-IL"/>
          </a:p>
        </p:txBody>
      </p:sp>
    </p:spTree>
    <p:extLst>
      <p:ext uri="{BB962C8B-B14F-4D97-AF65-F5344CB8AC3E}">
        <p14:creationId xmlns:p14="http://schemas.microsoft.com/office/powerpoint/2010/main" val="27107345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he-IL"/>
              <a:t>לחץ כדי לערוך סגנון כותרת של תבנית בסיס</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0795590F-155F-4B55-B4DE-51BC2A5D1218}" type="datetimeFigureOut">
              <a:rPr lang="he-IL" smtClean="0"/>
              <a:t>כ"ג/תשרי/תשפ"א</a:t>
            </a:fld>
            <a:endParaRPr lang="he-IL"/>
          </a:p>
        </p:txBody>
      </p:sp>
      <p:sp>
        <p:nvSpPr>
          <p:cNvPr id="5" name="Footer Placeholder 4"/>
          <p:cNvSpPr>
            <a:spLocks noGrp="1"/>
          </p:cNvSpPr>
          <p:nvPr>
            <p:ph type="ftr" sz="quarter" idx="11"/>
          </p:nvPr>
        </p:nvSpPr>
        <p:spPr>
          <a:xfrm>
            <a:off x="1174044" y="5357592"/>
            <a:ext cx="5034845" cy="365125"/>
          </a:xfrm>
        </p:spPr>
        <p:txBody>
          <a:bodyPr/>
          <a:lstStyle/>
          <a:p>
            <a:endParaRPr lang="he-IL"/>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4BE7B35F-33BC-48D5-825D-B2EC90D273FB}" type="slidenum">
              <a:rPr lang="he-IL" smtClean="0"/>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nchor="ct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BE7B35F-33BC-48D5-825D-B2EC90D273FB}"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BE7B35F-33BC-48D5-825D-B2EC90D273FB}"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4" name="Date Placeholder 3"/>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BE7B35F-33BC-48D5-825D-B2EC90D273FB}"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4BE7B35F-33BC-48D5-825D-B2EC90D273FB}"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5" name="Date Placeholder 4"/>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4BE7B35F-33BC-48D5-825D-B2EC90D273FB}" type="slidenum">
              <a:rPr lang="he-IL" smtClean="0"/>
              <a:t>‹#›</a:t>
            </a:fld>
            <a:endParaRPr lang="he-IL"/>
          </a:p>
        </p:txBody>
      </p:sp>
      <p:sp>
        <p:nvSpPr>
          <p:cNvPr id="9" name="Content Placeholder 8"/>
          <p:cNvSpPr>
            <a:spLocks noGrp="1"/>
          </p:cNvSpPr>
          <p:nvPr>
            <p:ph sz="quarter" idx="13"/>
          </p:nvPr>
        </p:nvSpPr>
        <p:spPr>
          <a:xfrm>
            <a:off x="1298448" y="2121407"/>
            <a:ext cx="3200400" cy="3602736"/>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7" name="Date Placeholder 6"/>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4BE7B35F-33BC-48D5-825D-B2EC90D273FB}" type="slidenum">
              <a:rPr lang="he-IL" smtClean="0"/>
              <a:t>‹#›</a:t>
            </a:fld>
            <a:endParaRPr lang="he-IL"/>
          </a:p>
        </p:txBody>
      </p:sp>
      <p:sp>
        <p:nvSpPr>
          <p:cNvPr id="11" name="Content Placeholder 10"/>
          <p:cNvSpPr>
            <a:spLocks noGrp="1"/>
          </p:cNvSpPr>
          <p:nvPr>
            <p:ph sz="quarter" idx="13"/>
          </p:nvPr>
        </p:nvSpPr>
        <p:spPr>
          <a:xfrm>
            <a:off x="1298448" y="2944368"/>
            <a:ext cx="3227832" cy="2779776"/>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a:p>
        </p:txBody>
      </p:sp>
      <p:sp>
        <p:nvSpPr>
          <p:cNvPr id="3" name="Date Placeholder 2"/>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4BE7B35F-33BC-48D5-825D-B2EC90D273FB}"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5590F-155F-4B55-B4DE-51BC2A5D1218}" type="datetimeFigureOut">
              <a:rPr lang="he-IL" smtClean="0"/>
              <a:t>כ"ג/תשרי/תשפ"א</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4BE7B35F-33BC-48D5-825D-B2EC90D273FB}"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he-IL"/>
              <a:t>לחץ כדי לערוך סגנון כותרת של תבנית בסיס</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rot="60000">
            <a:off x="6341698" y="5885672"/>
            <a:ext cx="1213821" cy="365125"/>
          </a:xfrm>
        </p:spPr>
        <p:txBody>
          <a:bodyPr/>
          <a:lstStyle/>
          <a:p>
            <a:fld id="{0795590F-155F-4B55-B4DE-51BC2A5D1218}" type="datetimeFigureOut">
              <a:rPr lang="he-IL" smtClean="0"/>
              <a:t>כ"ג/תשרי/תשפ"א</a:t>
            </a:fld>
            <a:endParaRPr lang="he-IL"/>
          </a:p>
        </p:txBody>
      </p:sp>
      <p:sp>
        <p:nvSpPr>
          <p:cNvPr id="6" name="Footer Placeholder 5"/>
          <p:cNvSpPr>
            <a:spLocks noGrp="1"/>
          </p:cNvSpPr>
          <p:nvPr>
            <p:ph type="ftr" sz="quarter" idx="11"/>
          </p:nvPr>
        </p:nvSpPr>
        <p:spPr>
          <a:xfrm rot="-60000">
            <a:off x="914554" y="5829261"/>
            <a:ext cx="3522607" cy="365125"/>
          </a:xfrm>
        </p:spPr>
        <p:txBody>
          <a:bodyPr/>
          <a:lstStyle/>
          <a:p>
            <a:endParaRPr lang="he-IL"/>
          </a:p>
        </p:txBody>
      </p:sp>
      <p:sp>
        <p:nvSpPr>
          <p:cNvPr id="7" name="Slide Number Placeholder 6"/>
          <p:cNvSpPr>
            <a:spLocks noGrp="1"/>
          </p:cNvSpPr>
          <p:nvPr>
            <p:ph type="sldNum" sz="quarter" idx="12"/>
          </p:nvPr>
        </p:nvSpPr>
        <p:spPr>
          <a:xfrm rot="60000">
            <a:off x="7557313" y="5896961"/>
            <a:ext cx="554023" cy="365125"/>
          </a:xfrm>
        </p:spPr>
        <p:txBody>
          <a:bodyPr/>
          <a:lstStyle/>
          <a:p>
            <a:fld id="{4BE7B35F-33BC-48D5-825D-B2EC90D273FB}"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he-IL"/>
              <a:t>לחץ כדי לערוך סגנון כותרת של תבנית בסיס</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rot="60000">
            <a:off x="6345936" y="5888737"/>
            <a:ext cx="1213821" cy="365125"/>
          </a:xfrm>
        </p:spPr>
        <p:txBody>
          <a:bodyPr/>
          <a:lstStyle/>
          <a:p>
            <a:fld id="{0795590F-155F-4B55-B4DE-51BC2A5D1218}" type="datetimeFigureOut">
              <a:rPr lang="he-IL" smtClean="0"/>
              <a:t>כ"ג/תשרי/תשפ"א</a:t>
            </a:fld>
            <a:endParaRPr lang="he-IL"/>
          </a:p>
        </p:txBody>
      </p:sp>
      <p:sp>
        <p:nvSpPr>
          <p:cNvPr id="6" name="Footer Placeholder 5"/>
          <p:cNvSpPr>
            <a:spLocks noGrp="1"/>
          </p:cNvSpPr>
          <p:nvPr>
            <p:ph type="ftr" sz="quarter" idx="11"/>
          </p:nvPr>
        </p:nvSpPr>
        <p:spPr>
          <a:xfrm rot="-60000">
            <a:off x="914569" y="5831037"/>
            <a:ext cx="3319043" cy="365125"/>
          </a:xfrm>
        </p:spPr>
        <p:txBody>
          <a:bodyPr/>
          <a:lstStyle/>
          <a:p>
            <a:endParaRPr lang="he-IL"/>
          </a:p>
        </p:txBody>
      </p:sp>
      <p:sp>
        <p:nvSpPr>
          <p:cNvPr id="7" name="Slide Number Placeholder 6"/>
          <p:cNvSpPr>
            <a:spLocks noGrp="1"/>
          </p:cNvSpPr>
          <p:nvPr>
            <p:ph type="sldNum" sz="quarter" idx="12"/>
          </p:nvPr>
        </p:nvSpPr>
        <p:spPr>
          <a:xfrm rot="60000">
            <a:off x="7562089" y="5900026"/>
            <a:ext cx="554023" cy="365125"/>
          </a:xfrm>
        </p:spPr>
        <p:txBody>
          <a:bodyPr/>
          <a:lstStyle/>
          <a:p>
            <a:fld id="{4BE7B35F-33BC-48D5-825D-B2EC90D273FB}"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0795590F-155F-4B55-B4DE-51BC2A5D1218}" type="datetimeFigureOut">
              <a:rPr lang="he-IL" smtClean="0"/>
              <a:t>כ"ג/תשרי/תשפ"א</a:t>
            </a:fld>
            <a:endParaRPr lang="he-IL"/>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he-IL"/>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4BE7B35F-33BC-48D5-825D-B2EC90D273FB}"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r" defTabSz="914400" rtl="1"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r" defTabSz="914400" rtl="1"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2954759"/>
          </a:xfrm>
        </p:spPr>
        <p:txBody>
          <a:bodyPr>
            <a:normAutofit fontScale="90000"/>
          </a:bodyPr>
          <a:lstStyle/>
          <a:p>
            <a:r>
              <a:rPr lang="ar-SA" b="1" dirty="0">
                <a:ea typeface="Calibri"/>
                <a:cs typeface="Arial"/>
              </a:rPr>
              <a:t>الرَّسائِلُ</a:t>
            </a:r>
            <a:br>
              <a:rPr lang="he-IL" b="1" dirty="0">
                <a:ea typeface="Calibri"/>
                <a:cs typeface="Arial"/>
              </a:rPr>
            </a:br>
            <a:br>
              <a:rPr lang="he-IL" b="1" dirty="0">
                <a:ea typeface="Calibri"/>
                <a:cs typeface="Arial"/>
              </a:rPr>
            </a:br>
            <a:br>
              <a:rPr lang="he-IL" b="1" dirty="0">
                <a:ea typeface="Calibri"/>
                <a:cs typeface="Arial"/>
              </a:rPr>
            </a:br>
            <a:endParaRPr lang="he-IL" dirty="0"/>
          </a:p>
        </p:txBody>
      </p:sp>
      <p:sp>
        <p:nvSpPr>
          <p:cNvPr id="3" name="כותרת משנה 2"/>
          <p:cNvSpPr>
            <a:spLocks noGrp="1"/>
          </p:cNvSpPr>
          <p:nvPr>
            <p:ph type="subTitle" idx="1"/>
          </p:nvPr>
        </p:nvSpPr>
        <p:spPr/>
        <p:txBody>
          <a:bodyPr/>
          <a:lstStyle/>
          <a:p>
            <a:r>
              <a:rPr lang="ar-SA" b="1" dirty="0">
                <a:solidFill>
                  <a:schemeClr val="tx1"/>
                </a:solidFill>
                <a:ea typeface="Calibri"/>
              </a:rPr>
              <a:t>الرِّسالَةُ الشَّخْصِيَّةُ</a:t>
            </a:r>
            <a:r>
              <a:rPr lang="he-IL" b="1" dirty="0">
                <a:solidFill>
                  <a:schemeClr val="tx1"/>
                </a:solidFill>
                <a:ea typeface="Calibri"/>
              </a:rPr>
              <a:t>         </a:t>
            </a:r>
            <a:r>
              <a:rPr lang="ar-SA" b="1" dirty="0">
                <a:solidFill>
                  <a:schemeClr val="tx1"/>
                </a:solidFill>
                <a:ea typeface="Calibri"/>
              </a:rPr>
              <a:t>الرِّسالَةُ الرَّسْمِيَّةُ</a:t>
            </a:r>
            <a:endParaRPr lang="he-IL" dirty="0">
              <a:solidFill>
                <a:schemeClr val="tx1"/>
              </a:solidFill>
            </a:endParaRPr>
          </a:p>
        </p:txBody>
      </p:sp>
      <p:cxnSp>
        <p:nvCxnSpPr>
          <p:cNvPr id="5" name="מחבר חץ ישר 4"/>
          <p:cNvCxnSpPr/>
          <p:nvPr/>
        </p:nvCxnSpPr>
        <p:spPr>
          <a:xfrm>
            <a:off x="5076056" y="2924944"/>
            <a:ext cx="720080"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מחבר חץ ישר 6"/>
          <p:cNvCxnSpPr/>
          <p:nvPr/>
        </p:nvCxnSpPr>
        <p:spPr>
          <a:xfrm flipH="1">
            <a:off x="3275856" y="2924944"/>
            <a:ext cx="792088"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25530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15616" y="404665"/>
            <a:ext cx="6965245" cy="1008112"/>
          </a:xfrm>
        </p:spPr>
        <p:txBody>
          <a:bodyPr/>
          <a:lstStyle/>
          <a:p>
            <a:r>
              <a:rPr lang="ar-SA" b="1" dirty="0">
                <a:latin typeface="Calibri"/>
                <a:ea typeface="Calibri"/>
                <a:cs typeface="Arial"/>
              </a:rPr>
              <a:t> </a:t>
            </a:r>
            <a:r>
              <a:rPr lang="ar-SA" sz="2400" b="1" dirty="0">
                <a:latin typeface="Calibri"/>
                <a:ea typeface="Calibri"/>
                <a:cs typeface="Arial"/>
              </a:rPr>
              <a:t>نَموذَجٌ لِرِسالَةٍ شَخْصِيَّةٍ</a:t>
            </a:r>
            <a:endParaRPr lang="he-IL" sz="2400" dirty="0"/>
          </a:p>
        </p:txBody>
      </p:sp>
      <p:sp>
        <p:nvSpPr>
          <p:cNvPr id="3" name="מציין מיקום תוכן 2"/>
          <p:cNvSpPr>
            <a:spLocks noGrp="1"/>
          </p:cNvSpPr>
          <p:nvPr>
            <p:ph idx="1"/>
          </p:nvPr>
        </p:nvSpPr>
        <p:spPr>
          <a:xfrm>
            <a:off x="0" y="1158133"/>
            <a:ext cx="8280920" cy="5112568"/>
          </a:xfrm>
        </p:spPr>
        <p:txBody>
          <a:bodyPr>
            <a:normAutofit fontScale="25000" lnSpcReduction="20000"/>
          </a:bodyPr>
          <a:lstStyle/>
          <a:p>
            <a:pPr marL="0" indent="0">
              <a:lnSpc>
                <a:spcPct val="107000"/>
              </a:lnSpc>
              <a:spcAft>
                <a:spcPts val="800"/>
              </a:spcAft>
              <a:buNone/>
              <a:tabLst>
                <a:tab pos="2016760" algn="l"/>
              </a:tabLst>
            </a:pPr>
            <a:r>
              <a:rPr lang="ar-SA" sz="6200" b="1" dirty="0">
                <a:latin typeface="Calibri"/>
                <a:ea typeface="Calibri"/>
              </a:rPr>
              <a:t>                                                                                                  التاريخ:</a:t>
            </a:r>
            <a:r>
              <a:rPr lang="ar-SA" sz="6200" dirty="0">
                <a:latin typeface="Calibri"/>
                <a:ea typeface="Calibri"/>
              </a:rPr>
              <a:t> 2020-9-13</a:t>
            </a:r>
            <a:endParaRPr lang="en-US" sz="6200" dirty="0">
              <a:latin typeface="Calibri"/>
              <a:ea typeface="Calibri"/>
              <a:cs typeface="Arial"/>
            </a:endParaRPr>
          </a:p>
          <a:p>
            <a:pPr marL="0" indent="0">
              <a:lnSpc>
                <a:spcPct val="107000"/>
              </a:lnSpc>
              <a:spcAft>
                <a:spcPts val="800"/>
              </a:spcAft>
              <a:buNone/>
              <a:tabLst>
                <a:tab pos="2016760" algn="l"/>
              </a:tabLst>
            </a:pPr>
            <a:r>
              <a:rPr lang="ar-SA" sz="6200" b="1" dirty="0">
                <a:solidFill>
                  <a:srgbClr val="00B0F0"/>
                </a:solidFill>
                <a:latin typeface="Calibri"/>
                <a:ea typeface="Calibri"/>
              </a:rPr>
              <a:t>اِسْمُ الْمُرْسِلِ </a:t>
            </a:r>
            <a:r>
              <a:rPr lang="ar-SA" sz="6200" b="1" dirty="0">
                <a:latin typeface="Calibri"/>
                <a:ea typeface="Calibri"/>
              </a:rPr>
              <a:t>:</a:t>
            </a:r>
            <a:r>
              <a:rPr lang="ar-SA" sz="6200" dirty="0">
                <a:latin typeface="Calibri"/>
                <a:ea typeface="Calibri"/>
              </a:rPr>
              <a:t> محمد  ثائر يونس</a:t>
            </a:r>
            <a:endParaRPr lang="en-US" sz="6200" dirty="0">
              <a:latin typeface="Calibri"/>
              <a:ea typeface="Calibri"/>
              <a:cs typeface="Arial"/>
            </a:endParaRPr>
          </a:p>
          <a:p>
            <a:pPr marL="0" indent="0">
              <a:lnSpc>
                <a:spcPct val="107000"/>
              </a:lnSpc>
              <a:spcAft>
                <a:spcPts val="800"/>
              </a:spcAft>
              <a:buNone/>
              <a:tabLst>
                <a:tab pos="2016760" algn="l"/>
              </a:tabLst>
            </a:pPr>
            <a:r>
              <a:rPr lang="ar-SA" sz="6200" dirty="0">
                <a:solidFill>
                  <a:srgbClr val="00B0F0"/>
                </a:solidFill>
                <a:latin typeface="Calibri"/>
                <a:ea typeface="Calibri"/>
              </a:rPr>
              <a:t> </a:t>
            </a:r>
            <a:r>
              <a:rPr lang="ar-SA" sz="6200" b="1" dirty="0">
                <a:solidFill>
                  <a:srgbClr val="00B0F0"/>
                </a:solidFill>
                <a:latin typeface="Calibri"/>
                <a:ea typeface="Calibri"/>
              </a:rPr>
              <a:t>الْعُنْوانُ </a:t>
            </a:r>
            <a:r>
              <a:rPr lang="ar-SA" sz="6200" b="1" dirty="0">
                <a:latin typeface="Calibri"/>
                <a:ea typeface="Calibri"/>
              </a:rPr>
              <a:t>:</a:t>
            </a:r>
            <a:r>
              <a:rPr lang="ar-SA" sz="6200" dirty="0">
                <a:latin typeface="Calibri"/>
                <a:ea typeface="Calibri"/>
              </a:rPr>
              <a:t> عرعرة ،30026، 215</a:t>
            </a:r>
            <a:endParaRPr lang="en-US" sz="6200" dirty="0">
              <a:latin typeface="Calibri"/>
              <a:ea typeface="Calibri"/>
              <a:cs typeface="Arial"/>
            </a:endParaRPr>
          </a:p>
          <a:p>
            <a:pPr marL="0" indent="0">
              <a:lnSpc>
                <a:spcPct val="107000"/>
              </a:lnSpc>
              <a:spcAft>
                <a:spcPts val="800"/>
              </a:spcAft>
              <a:buNone/>
              <a:tabLst>
                <a:tab pos="2016760" algn="l"/>
              </a:tabLst>
            </a:pPr>
            <a:r>
              <a:rPr lang="ar-SA" sz="6200" b="1" dirty="0">
                <a:solidFill>
                  <a:srgbClr val="00B0F0"/>
                </a:solidFill>
                <a:latin typeface="Calibri"/>
                <a:ea typeface="Calibri"/>
              </a:rPr>
              <a:t>جُمْلَةُ التّوَجُّهِ</a:t>
            </a:r>
            <a:r>
              <a:rPr lang="ar-SA" sz="6200" dirty="0">
                <a:solidFill>
                  <a:srgbClr val="00B0F0"/>
                </a:solidFill>
                <a:latin typeface="Calibri"/>
                <a:ea typeface="Calibri"/>
              </a:rPr>
              <a:t>: </a:t>
            </a:r>
          </a:p>
          <a:p>
            <a:pPr marL="0" indent="0">
              <a:lnSpc>
                <a:spcPct val="107000"/>
              </a:lnSpc>
              <a:spcAft>
                <a:spcPts val="800"/>
              </a:spcAft>
              <a:buNone/>
              <a:tabLst>
                <a:tab pos="2016760" algn="l"/>
              </a:tabLst>
            </a:pPr>
            <a:r>
              <a:rPr lang="ar-SA" sz="6200" dirty="0">
                <a:latin typeface="Calibri"/>
                <a:ea typeface="Calibri"/>
              </a:rPr>
              <a:t> صديقي الغالي وسيم </a:t>
            </a:r>
            <a:endParaRPr lang="en-US" sz="6200" dirty="0">
              <a:latin typeface="Calibri"/>
              <a:ea typeface="Calibri"/>
              <a:cs typeface="Arial"/>
            </a:endParaRPr>
          </a:p>
          <a:p>
            <a:pPr marL="0" indent="0">
              <a:lnSpc>
                <a:spcPct val="107000"/>
              </a:lnSpc>
              <a:spcAft>
                <a:spcPts val="800"/>
              </a:spcAft>
              <a:buNone/>
              <a:tabLst>
                <a:tab pos="2016760" algn="l"/>
              </a:tabLst>
            </a:pPr>
            <a:r>
              <a:rPr lang="ar-SA" sz="6200" b="1" dirty="0">
                <a:solidFill>
                  <a:srgbClr val="00B0F0"/>
                </a:solidFill>
                <a:latin typeface="Calibri"/>
                <a:ea typeface="Calibri"/>
              </a:rPr>
              <a:t>جُمْلَةُ التّحِيَة</a:t>
            </a:r>
            <a:r>
              <a:rPr lang="ar-SA" sz="6200" dirty="0">
                <a:solidFill>
                  <a:srgbClr val="00B0F0"/>
                </a:solidFill>
                <a:latin typeface="Calibri"/>
                <a:ea typeface="Calibri"/>
              </a:rPr>
              <a:t> </a:t>
            </a:r>
            <a:r>
              <a:rPr lang="ar-SA" sz="6200" dirty="0">
                <a:latin typeface="Calibri"/>
                <a:ea typeface="Calibri"/>
              </a:rPr>
              <a:t>: </a:t>
            </a:r>
            <a:endParaRPr lang="en-US" sz="6200" dirty="0">
              <a:latin typeface="Calibri"/>
              <a:ea typeface="Calibri"/>
              <a:cs typeface="Arial"/>
            </a:endParaRPr>
          </a:p>
          <a:p>
            <a:pPr marL="0" indent="0">
              <a:lnSpc>
                <a:spcPct val="107000"/>
              </a:lnSpc>
              <a:spcAft>
                <a:spcPts val="800"/>
              </a:spcAft>
              <a:buNone/>
              <a:tabLst>
                <a:tab pos="2016760" algn="l"/>
              </a:tabLst>
            </a:pPr>
            <a:r>
              <a:rPr lang="ar-SA" sz="6200" dirty="0">
                <a:latin typeface="Calibri"/>
                <a:ea typeface="Calibri"/>
              </a:rPr>
              <a:t>تحية عطرة وأشواق قلبية أرسلها لك </a:t>
            </a:r>
            <a:endParaRPr lang="en-US" sz="6200" dirty="0">
              <a:latin typeface="Calibri"/>
              <a:ea typeface="Calibri"/>
              <a:cs typeface="Arial"/>
            </a:endParaRPr>
          </a:p>
          <a:p>
            <a:pPr marL="0" indent="0">
              <a:lnSpc>
                <a:spcPct val="107000"/>
              </a:lnSpc>
              <a:spcAft>
                <a:spcPts val="800"/>
              </a:spcAft>
              <a:buNone/>
              <a:tabLst>
                <a:tab pos="2016760" algn="l"/>
              </a:tabLst>
            </a:pPr>
            <a:r>
              <a:rPr lang="ar-SA" sz="6200" b="1" dirty="0">
                <a:solidFill>
                  <a:srgbClr val="00B0F0"/>
                </a:solidFill>
                <a:latin typeface="Calibri"/>
                <a:ea typeface="Calibri"/>
              </a:rPr>
              <a:t>مَتْنُ الرّسالَةِ </a:t>
            </a:r>
            <a:r>
              <a:rPr lang="ar-SA" sz="6200" dirty="0">
                <a:latin typeface="Calibri"/>
                <a:ea typeface="Calibri"/>
              </a:rPr>
              <a:t>:</a:t>
            </a:r>
            <a:endParaRPr lang="en-US" sz="6200" dirty="0">
              <a:latin typeface="Calibri"/>
              <a:ea typeface="Calibri"/>
              <a:cs typeface="Arial"/>
            </a:endParaRPr>
          </a:p>
          <a:p>
            <a:pPr marL="0" indent="0">
              <a:lnSpc>
                <a:spcPct val="107000"/>
              </a:lnSpc>
              <a:spcAft>
                <a:spcPts val="800"/>
              </a:spcAft>
              <a:buNone/>
              <a:tabLst>
                <a:tab pos="2016760" algn="l"/>
              </a:tabLst>
            </a:pPr>
            <a:r>
              <a:rPr lang="ar-SA" sz="6200" dirty="0">
                <a:latin typeface="Calibri"/>
                <a:ea typeface="Calibri"/>
              </a:rPr>
              <a:t>أودّ أن أخبرك بأنني فزت بالمرتبة الأولى في بطولة الجمباز </a:t>
            </a:r>
            <a:endParaRPr lang="en-US" sz="6200" dirty="0">
              <a:latin typeface="Calibri"/>
              <a:ea typeface="Calibri"/>
              <a:cs typeface="Arial"/>
            </a:endParaRPr>
          </a:p>
          <a:p>
            <a:pPr marL="0" indent="0">
              <a:lnSpc>
                <a:spcPct val="107000"/>
              </a:lnSpc>
              <a:spcAft>
                <a:spcPts val="800"/>
              </a:spcAft>
              <a:buNone/>
              <a:tabLst>
                <a:tab pos="2016760" algn="l"/>
              </a:tabLst>
            </a:pPr>
            <a:r>
              <a:rPr lang="ar-SA" sz="6200" dirty="0">
                <a:latin typeface="Calibri"/>
                <a:ea typeface="Calibri"/>
              </a:rPr>
              <a:t> تمنيت لو كنت معي في هذه اللحظة يا صديقي الغالي  لنحتفل معا بهذا </a:t>
            </a:r>
            <a:endParaRPr lang="en-US" sz="6200" dirty="0">
              <a:latin typeface="Calibri"/>
              <a:ea typeface="Calibri"/>
              <a:cs typeface="Arial"/>
            </a:endParaRPr>
          </a:p>
          <a:p>
            <a:pPr marL="0" indent="0">
              <a:lnSpc>
                <a:spcPct val="107000"/>
              </a:lnSpc>
              <a:spcAft>
                <a:spcPts val="800"/>
              </a:spcAft>
              <a:buNone/>
              <a:tabLst>
                <a:tab pos="2016760" algn="l"/>
              </a:tabLst>
            </a:pPr>
            <a:r>
              <a:rPr lang="ar-SA" sz="6200" dirty="0">
                <a:latin typeface="Calibri"/>
                <a:ea typeface="Calibri"/>
              </a:rPr>
              <a:t>الفوز العظيم</a:t>
            </a:r>
            <a:endParaRPr lang="en-US" sz="6200" dirty="0">
              <a:latin typeface="Calibri"/>
              <a:ea typeface="Calibri"/>
              <a:cs typeface="Arial"/>
            </a:endParaRPr>
          </a:p>
          <a:p>
            <a:pPr marL="0" indent="0">
              <a:lnSpc>
                <a:spcPct val="107000"/>
              </a:lnSpc>
              <a:spcAft>
                <a:spcPts val="800"/>
              </a:spcAft>
              <a:buNone/>
              <a:tabLst>
                <a:tab pos="2016760" algn="l"/>
              </a:tabLst>
            </a:pPr>
            <a:r>
              <a:rPr lang="ar-SA" sz="6200" b="1" dirty="0">
                <a:solidFill>
                  <a:srgbClr val="00B0F0"/>
                </a:solidFill>
                <a:latin typeface="Calibri"/>
                <a:ea typeface="Calibri"/>
              </a:rPr>
              <a:t>جُمْلَةُ الْخاتِمَةِ</a:t>
            </a:r>
            <a:r>
              <a:rPr lang="ar-SA" sz="6200" dirty="0">
                <a:solidFill>
                  <a:srgbClr val="00B0F0"/>
                </a:solidFill>
                <a:latin typeface="Calibri"/>
                <a:ea typeface="Calibri"/>
              </a:rPr>
              <a:t> </a:t>
            </a:r>
            <a:r>
              <a:rPr lang="ar-SA" sz="6200" dirty="0">
                <a:latin typeface="Calibri"/>
                <a:ea typeface="Calibri"/>
              </a:rPr>
              <a:t>: وأخيرا، أتمنى أن يمر الوقت بسرعة لكي أراك ،لأني في                      </a:t>
            </a:r>
            <a:endParaRPr lang="en-US" sz="6200" dirty="0">
              <a:latin typeface="Calibri"/>
              <a:ea typeface="Calibri"/>
              <a:cs typeface="Arial"/>
            </a:endParaRPr>
          </a:p>
          <a:p>
            <a:pPr marL="0" indent="0">
              <a:lnSpc>
                <a:spcPct val="107000"/>
              </a:lnSpc>
              <a:spcAft>
                <a:spcPts val="800"/>
              </a:spcAft>
              <a:buNone/>
              <a:tabLst>
                <a:tab pos="2016760" algn="l"/>
              </a:tabLst>
            </a:pPr>
            <a:r>
              <a:rPr lang="ar-SA" sz="6200" dirty="0">
                <a:latin typeface="Calibri"/>
                <a:ea typeface="Calibri"/>
              </a:rPr>
              <a:t>غاية الشوق اليك .                                                                          صديقك المحب: محمد</a:t>
            </a:r>
            <a:endParaRPr lang="he-IL" sz="6200" dirty="0">
              <a:latin typeface="Calibri"/>
              <a:ea typeface="Calibri"/>
            </a:endParaRPr>
          </a:p>
        </p:txBody>
      </p:sp>
      <p:sp>
        <p:nvSpPr>
          <p:cNvPr id="4" name="צורה חופשית 3"/>
          <p:cNvSpPr/>
          <p:nvPr/>
        </p:nvSpPr>
        <p:spPr>
          <a:xfrm>
            <a:off x="4356050" y="5813501"/>
            <a:ext cx="484376" cy="457200"/>
          </a:xfrm>
          <a:custGeom>
            <a:avLst/>
            <a:gdLst>
              <a:gd name="connsiteX0" fmla="*/ 802656 w 931022"/>
              <a:gd name="connsiteY0" fmla="*/ 136028 h 691592"/>
              <a:gd name="connsiteX1" fmla="*/ 926481 w 931022"/>
              <a:gd name="connsiteY1" fmla="*/ 136028 h 691592"/>
              <a:gd name="connsiteX2" fmla="*/ 916956 w 931022"/>
              <a:gd name="connsiteY2" fmla="*/ 97928 h 691592"/>
              <a:gd name="connsiteX3" fmla="*/ 869331 w 931022"/>
              <a:gd name="connsiteY3" fmla="*/ 88403 h 691592"/>
              <a:gd name="connsiteX4" fmla="*/ 821706 w 931022"/>
              <a:gd name="connsiteY4" fmla="*/ 136028 h 691592"/>
              <a:gd name="connsiteX5" fmla="*/ 764556 w 931022"/>
              <a:gd name="connsiteY5" fmla="*/ 155078 h 691592"/>
              <a:gd name="connsiteX6" fmla="*/ 735981 w 931022"/>
              <a:gd name="connsiteY6" fmla="*/ 164603 h 691592"/>
              <a:gd name="connsiteX7" fmla="*/ 678831 w 931022"/>
              <a:gd name="connsiteY7" fmla="*/ 202703 h 691592"/>
              <a:gd name="connsiteX8" fmla="*/ 688356 w 931022"/>
              <a:gd name="connsiteY8" fmla="*/ 126503 h 691592"/>
              <a:gd name="connsiteX9" fmla="*/ 735981 w 931022"/>
              <a:gd name="connsiteY9" fmla="*/ 40778 h 691592"/>
              <a:gd name="connsiteX10" fmla="*/ 745506 w 931022"/>
              <a:gd name="connsiteY10" fmla="*/ 2678 h 691592"/>
              <a:gd name="connsiteX11" fmla="*/ 735981 w 931022"/>
              <a:gd name="connsiteY11" fmla="*/ 50303 h 691592"/>
              <a:gd name="connsiteX12" fmla="*/ 697881 w 931022"/>
              <a:gd name="connsiteY12" fmla="*/ 78878 h 691592"/>
              <a:gd name="connsiteX13" fmla="*/ 602631 w 931022"/>
              <a:gd name="connsiteY13" fmla="*/ 126503 h 691592"/>
              <a:gd name="connsiteX14" fmla="*/ 497856 w 931022"/>
              <a:gd name="connsiteY14" fmla="*/ 212228 h 691592"/>
              <a:gd name="connsiteX15" fmla="*/ 326406 w 931022"/>
              <a:gd name="connsiteY15" fmla="*/ 459878 h 691592"/>
              <a:gd name="connsiteX16" fmla="*/ 250206 w 931022"/>
              <a:gd name="connsiteY16" fmla="*/ 526553 h 691592"/>
              <a:gd name="connsiteX17" fmla="*/ 40656 w 931022"/>
              <a:gd name="connsiteY17" fmla="*/ 669428 h 691592"/>
              <a:gd name="connsiteX18" fmla="*/ 2556 w 931022"/>
              <a:gd name="connsiteY18" fmla="*/ 688478 h 691592"/>
              <a:gd name="connsiteX19" fmla="*/ 78756 w 931022"/>
              <a:gd name="connsiteY19" fmla="*/ 669428 h 691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1022" h="691592">
                <a:moveTo>
                  <a:pt x="802656" y="136028"/>
                </a:moveTo>
                <a:cubicBezTo>
                  <a:pt x="837771" y="143051"/>
                  <a:pt x="893684" y="159455"/>
                  <a:pt x="926481" y="136028"/>
                </a:cubicBezTo>
                <a:cubicBezTo>
                  <a:pt x="937133" y="128419"/>
                  <a:pt x="927013" y="106309"/>
                  <a:pt x="916956" y="97928"/>
                </a:cubicBezTo>
                <a:cubicBezTo>
                  <a:pt x="904519" y="87564"/>
                  <a:pt x="885206" y="91578"/>
                  <a:pt x="869331" y="88403"/>
                </a:cubicBezTo>
                <a:cubicBezTo>
                  <a:pt x="851952" y="114471"/>
                  <a:pt x="851785" y="122660"/>
                  <a:pt x="821706" y="136028"/>
                </a:cubicBezTo>
                <a:cubicBezTo>
                  <a:pt x="803356" y="144183"/>
                  <a:pt x="783606" y="148728"/>
                  <a:pt x="764556" y="155078"/>
                </a:cubicBezTo>
                <a:cubicBezTo>
                  <a:pt x="755031" y="158253"/>
                  <a:pt x="744335" y="159034"/>
                  <a:pt x="735981" y="164603"/>
                </a:cubicBezTo>
                <a:lnTo>
                  <a:pt x="678831" y="202703"/>
                </a:lnTo>
                <a:cubicBezTo>
                  <a:pt x="682006" y="177303"/>
                  <a:pt x="682148" y="151336"/>
                  <a:pt x="688356" y="126503"/>
                </a:cubicBezTo>
                <a:cubicBezTo>
                  <a:pt x="692260" y="110886"/>
                  <a:pt x="730643" y="49674"/>
                  <a:pt x="735981" y="40778"/>
                </a:cubicBezTo>
                <a:cubicBezTo>
                  <a:pt x="739156" y="28078"/>
                  <a:pt x="745506" y="-10413"/>
                  <a:pt x="745506" y="2678"/>
                </a:cubicBezTo>
                <a:cubicBezTo>
                  <a:pt x="745506" y="18867"/>
                  <a:pt x="744561" y="36574"/>
                  <a:pt x="735981" y="50303"/>
                </a:cubicBezTo>
                <a:cubicBezTo>
                  <a:pt x="727567" y="63765"/>
                  <a:pt x="711664" y="71002"/>
                  <a:pt x="697881" y="78878"/>
                </a:cubicBezTo>
                <a:cubicBezTo>
                  <a:pt x="667060" y="96490"/>
                  <a:pt x="632167" y="106812"/>
                  <a:pt x="602631" y="126503"/>
                </a:cubicBezTo>
                <a:cubicBezTo>
                  <a:pt x="565085" y="151534"/>
                  <a:pt x="526647" y="177481"/>
                  <a:pt x="497856" y="212228"/>
                </a:cubicBezTo>
                <a:cubicBezTo>
                  <a:pt x="433798" y="289540"/>
                  <a:pt x="401966" y="393763"/>
                  <a:pt x="326406" y="459878"/>
                </a:cubicBezTo>
                <a:cubicBezTo>
                  <a:pt x="301006" y="482103"/>
                  <a:pt x="274938" y="503587"/>
                  <a:pt x="250206" y="526553"/>
                </a:cubicBezTo>
                <a:cubicBezTo>
                  <a:pt x="147304" y="622105"/>
                  <a:pt x="226355" y="576578"/>
                  <a:pt x="40656" y="669428"/>
                </a:cubicBezTo>
                <a:cubicBezTo>
                  <a:pt x="27956" y="675778"/>
                  <a:pt x="-10144" y="682128"/>
                  <a:pt x="2556" y="688478"/>
                </a:cubicBezTo>
                <a:cubicBezTo>
                  <a:pt x="23940" y="699170"/>
                  <a:pt x="58154" y="679729"/>
                  <a:pt x="78756" y="669428"/>
                </a:cubicBezTo>
              </a:path>
            </a:pathLst>
          </a:custGeom>
          <a:no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1"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he-IL" sz="1800" b="0" i="0" u="none" strike="noStrike" kern="0" cap="none" spc="0" normalizeH="0" baseline="0" noProof="0">
              <a:ln>
                <a:noFill/>
              </a:ln>
              <a:solidFill>
                <a:sysClr val="window" lastClr="FFFFFF"/>
              </a:solidFill>
              <a:effectLst/>
              <a:uLnTx/>
              <a:uFillTx/>
              <a:latin typeface="Calibri"/>
              <a:ea typeface="+mn-ea"/>
              <a:cs typeface="Arial"/>
            </a:endParaRPr>
          </a:p>
        </p:txBody>
      </p:sp>
      <p:sp>
        <p:nvSpPr>
          <p:cNvPr id="14" name="צורה חופשית 13"/>
          <p:cNvSpPr/>
          <p:nvPr/>
        </p:nvSpPr>
        <p:spPr>
          <a:xfrm>
            <a:off x="1690255" y="5841781"/>
            <a:ext cx="679804" cy="406619"/>
          </a:xfrm>
          <a:custGeom>
            <a:avLst/>
            <a:gdLst>
              <a:gd name="connsiteX0" fmla="*/ 568036 w 679804"/>
              <a:gd name="connsiteY0" fmla="*/ 212655 h 406619"/>
              <a:gd name="connsiteX1" fmla="*/ 637309 w 679804"/>
              <a:gd name="connsiteY1" fmla="*/ 240364 h 406619"/>
              <a:gd name="connsiteX2" fmla="*/ 651163 w 679804"/>
              <a:gd name="connsiteY2" fmla="*/ 129528 h 406619"/>
              <a:gd name="connsiteX3" fmla="*/ 595745 w 679804"/>
              <a:gd name="connsiteY3" fmla="*/ 240364 h 406619"/>
              <a:gd name="connsiteX4" fmla="*/ 554181 w 679804"/>
              <a:gd name="connsiteY4" fmla="*/ 226510 h 406619"/>
              <a:gd name="connsiteX5" fmla="*/ 457200 w 679804"/>
              <a:gd name="connsiteY5" fmla="*/ 198801 h 406619"/>
              <a:gd name="connsiteX6" fmla="*/ 443345 w 679804"/>
              <a:gd name="connsiteY6" fmla="*/ 143383 h 406619"/>
              <a:gd name="connsiteX7" fmla="*/ 457200 w 679804"/>
              <a:gd name="connsiteY7" fmla="*/ 129528 h 406619"/>
              <a:gd name="connsiteX8" fmla="*/ 484909 w 679804"/>
              <a:gd name="connsiteY8" fmla="*/ 226510 h 406619"/>
              <a:gd name="connsiteX9" fmla="*/ 443345 w 679804"/>
              <a:gd name="connsiteY9" fmla="*/ 240364 h 406619"/>
              <a:gd name="connsiteX10" fmla="*/ 332509 w 679804"/>
              <a:gd name="connsiteY10" fmla="*/ 226510 h 406619"/>
              <a:gd name="connsiteX11" fmla="*/ 290945 w 679804"/>
              <a:gd name="connsiteY11" fmla="*/ 198801 h 406619"/>
              <a:gd name="connsiteX12" fmla="*/ 249381 w 679804"/>
              <a:gd name="connsiteY12" fmla="*/ 184946 h 406619"/>
              <a:gd name="connsiteX13" fmla="*/ 374072 w 679804"/>
              <a:gd name="connsiteY13" fmla="*/ 254219 h 406619"/>
              <a:gd name="connsiteX14" fmla="*/ 290945 w 679804"/>
              <a:gd name="connsiteY14" fmla="*/ 226510 h 406619"/>
              <a:gd name="connsiteX15" fmla="*/ 96981 w 679804"/>
              <a:gd name="connsiteY15" fmla="*/ 212655 h 406619"/>
              <a:gd name="connsiteX16" fmla="*/ 69272 w 679804"/>
              <a:gd name="connsiteY16" fmla="*/ 129528 h 406619"/>
              <a:gd name="connsiteX17" fmla="*/ 96981 w 679804"/>
              <a:gd name="connsiteY17" fmla="*/ 226510 h 406619"/>
              <a:gd name="connsiteX18" fmla="*/ 180109 w 679804"/>
              <a:gd name="connsiteY18" fmla="*/ 281928 h 406619"/>
              <a:gd name="connsiteX19" fmla="*/ 0 w 679804"/>
              <a:gd name="connsiteY19" fmla="*/ 295783 h 406619"/>
              <a:gd name="connsiteX20" fmla="*/ 166254 w 679804"/>
              <a:gd name="connsiteY20" fmla="*/ 268074 h 406619"/>
              <a:gd name="connsiteX21" fmla="*/ 277090 w 679804"/>
              <a:gd name="connsiteY21" fmla="*/ 240364 h 406619"/>
              <a:gd name="connsiteX22" fmla="*/ 374072 w 679804"/>
              <a:gd name="connsiteY22" fmla="*/ 171092 h 406619"/>
              <a:gd name="connsiteX23" fmla="*/ 498763 w 679804"/>
              <a:gd name="connsiteY23" fmla="*/ 74110 h 406619"/>
              <a:gd name="connsiteX24" fmla="*/ 595745 w 679804"/>
              <a:gd name="connsiteY24" fmla="*/ 46401 h 406619"/>
              <a:gd name="connsiteX25" fmla="*/ 637309 w 679804"/>
              <a:gd name="connsiteY25" fmla="*/ 18692 h 406619"/>
              <a:gd name="connsiteX26" fmla="*/ 678872 w 679804"/>
              <a:gd name="connsiteY26" fmla="*/ 4837 h 406619"/>
              <a:gd name="connsiteX27" fmla="*/ 651163 w 679804"/>
              <a:gd name="connsiteY27" fmla="*/ 101819 h 406619"/>
              <a:gd name="connsiteX28" fmla="*/ 568036 w 679804"/>
              <a:gd name="connsiteY28" fmla="*/ 198801 h 406619"/>
              <a:gd name="connsiteX29" fmla="*/ 471054 w 679804"/>
              <a:gd name="connsiteY29" fmla="*/ 309637 h 406619"/>
              <a:gd name="connsiteX30" fmla="*/ 457200 w 679804"/>
              <a:gd name="connsiteY30" fmla="*/ 406619 h 406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79804" h="406619">
                <a:moveTo>
                  <a:pt x="568036" y="212655"/>
                </a:moveTo>
                <a:cubicBezTo>
                  <a:pt x="591127" y="221891"/>
                  <a:pt x="612689" y="243881"/>
                  <a:pt x="637309" y="240364"/>
                </a:cubicBezTo>
                <a:cubicBezTo>
                  <a:pt x="688840" y="233003"/>
                  <a:pt x="653067" y="139050"/>
                  <a:pt x="651163" y="129528"/>
                </a:cubicBezTo>
                <a:cubicBezTo>
                  <a:pt x="545056" y="164899"/>
                  <a:pt x="686718" y="103907"/>
                  <a:pt x="595745" y="240364"/>
                </a:cubicBezTo>
                <a:cubicBezTo>
                  <a:pt x="587644" y="252515"/>
                  <a:pt x="568223" y="230522"/>
                  <a:pt x="554181" y="226510"/>
                </a:cubicBezTo>
                <a:cubicBezTo>
                  <a:pt x="432414" y="191720"/>
                  <a:pt x="556848" y="232016"/>
                  <a:pt x="457200" y="198801"/>
                </a:cubicBezTo>
                <a:cubicBezTo>
                  <a:pt x="452582" y="180328"/>
                  <a:pt x="450846" y="160885"/>
                  <a:pt x="443345" y="143383"/>
                </a:cubicBezTo>
                <a:cubicBezTo>
                  <a:pt x="424872" y="100279"/>
                  <a:pt x="383309" y="80268"/>
                  <a:pt x="457200" y="129528"/>
                </a:cubicBezTo>
                <a:cubicBezTo>
                  <a:pt x="461307" y="141849"/>
                  <a:pt x="488071" y="218605"/>
                  <a:pt x="484909" y="226510"/>
                </a:cubicBezTo>
                <a:cubicBezTo>
                  <a:pt x="479485" y="240069"/>
                  <a:pt x="457200" y="235746"/>
                  <a:pt x="443345" y="240364"/>
                </a:cubicBezTo>
                <a:cubicBezTo>
                  <a:pt x="406400" y="235746"/>
                  <a:pt x="368430" y="236306"/>
                  <a:pt x="332509" y="226510"/>
                </a:cubicBezTo>
                <a:cubicBezTo>
                  <a:pt x="316445" y="222129"/>
                  <a:pt x="305838" y="206248"/>
                  <a:pt x="290945" y="198801"/>
                </a:cubicBezTo>
                <a:cubicBezTo>
                  <a:pt x="277883" y="192270"/>
                  <a:pt x="263236" y="189564"/>
                  <a:pt x="249381" y="184946"/>
                </a:cubicBezTo>
                <a:cubicBezTo>
                  <a:pt x="250170" y="189680"/>
                  <a:pt x="260792" y="424141"/>
                  <a:pt x="374072" y="254219"/>
                </a:cubicBezTo>
                <a:cubicBezTo>
                  <a:pt x="390273" y="229917"/>
                  <a:pt x="320079" y="228591"/>
                  <a:pt x="290945" y="226510"/>
                </a:cubicBezTo>
                <a:lnTo>
                  <a:pt x="96981" y="212655"/>
                </a:lnTo>
                <a:cubicBezTo>
                  <a:pt x="87745" y="184946"/>
                  <a:pt x="62188" y="101192"/>
                  <a:pt x="69272" y="129528"/>
                </a:cubicBezTo>
                <a:cubicBezTo>
                  <a:pt x="69391" y="130005"/>
                  <a:pt x="90358" y="219887"/>
                  <a:pt x="96981" y="226510"/>
                </a:cubicBezTo>
                <a:cubicBezTo>
                  <a:pt x="120529" y="250058"/>
                  <a:pt x="180109" y="281928"/>
                  <a:pt x="180109" y="281928"/>
                </a:cubicBezTo>
                <a:cubicBezTo>
                  <a:pt x="66002" y="319963"/>
                  <a:pt x="125896" y="313768"/>
                  <a:pt x="0" y="295783"/>
                </a:cubicBezTo>
                <a:cubicBezTo>
                  <a:pt x="157884" y="256310"/>
                  <a:pt x="-93206" y="316723"/>
                  <a:pt x="166254" y="268074"/>
                </a:cubicBezTo>
                <a:cubicBezTo>
                  <a:pt x="203684" y="261056"/>
                  <a:pt x="240145" y="249601"/>
                  <a:pt x="277090" y="240364"/>
                </a:cubicBezTo>
                <a:cubicBezTo>
                  <a:pt x="376512" y="140945"/>
                  <a:pt x="255536" y="253155"/>
                  <a:pt x="374072" y="171092"/>
                </a:cubicBezTo>
                <a:cubicBezTo>
                  <a:pt x="417365" y="141120"/>
                  <a:pt x="447680" y="86881"/>
                  <a:pt x="498763" y="74110"/>
                </a:cubicBezTo>
                <a:cubicBezTo>
                  <a:pt x="568349" y="56713"/>
                  <a:pt x="536117" y="66276"/>
                  <a:pt x="595745" y="46401"/>
                </a:cubicBezTo>
                <a:cubicBezTo>
                  <a:pt x="609600" y="37165"/>
                  <a:pt x="622416" y="26139"/>
                  <a:pt x="637309" y="18692"/>
                </a:cubicBezTo>
                <a:cubicBezTo>
                  <a:pt x="650371" y="12161"/>
                  <a:pt x="676471" y="-9568"/>
                  <a:pt x="678872" y="4837"/>
                </a:cubicBezTo>
                <a:cubicBezTo>
                  <a:pt x="684399" y="38001"/>
                  <a:pt x="664094" y="70784"/>
                  <a:pt x="651163" y="101819"/>
                </a:cubicBezTo>
                <a:cubicBezTo>
                  <a:pt x="611006" y="198197"/>
                  <a:pt x="625839" y="148223"/>
                  <a:pt x="568036" y="198801"/>
                </a:cubicBezTo>
                <a:cubicBezTo>
                  <a:pt x="503199" y="255533"/>
                  <a:pt x="508612" y="253301"/>
                  <a:pt x="471054" y="309637"/>
                </a:cubicBezTo>
                <a:cubicBezTo>
                  <a:pt x="453840" y="378496"/>
                  <a:pt x="457200" y="346014"/>
                  <a:pt x="457200" y="40661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879023951"/>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907704" y="116632"/>
            <a:ext cx="4608512" cy="1470025"/>
          </a:xfrm>
        </p:spPr>
        <p:txBody>
          <a:bodyPr>
            <a:normAutofit fontScale="90000"/>
          </a:bodyPr>
          <a:lstStyle/>
          <a:p>
            <a:pPr algn="r">
              <a:lnSpc>
                <a:spcPct val="107000"/>
              </a:lnSpc>
              <a:spcAft>
                <a:spcPts val="800"/>
              </a:spcAft>
            </a:pPr>
            <a:r>
              <a:rPr lang="ar-SA" b="1" dirty="0">
                <a:ea typeface="Calibri"/>
                <a:cs typeface="Arial"/>
              </a:rPr>
              <a:t> الرِّسالَةُ الشَّخْصِيَّةُ:</a:t>
            </a:r>
            <a:br>
              <a:rPr lang="en-US" sz="2800" dirty="0">
                <a:ea typeface="Calibri"/>
                <a:cs typeface="Arial"/>
              </a:rPr>
            </a:br>
            <a:endParaRPr lang="he-IL" dirty="0"/>
          </a:p>
        </p:txBody>
      </p:sp>
      <p:sp>
        <p:nvSpPr>
          <p:cNvPr id="3" name="כותרת משנה 2"/>
          <p:cNvSpPr>
            <a:spLocks noGrp="1"/>
          </p:cNvSpPr>
          <p:nvPr>
            <p:ph type="subTitle" idx="1"/>
          </p:nvPr>
        </p:nvSpPr>
        <p:spPr>
          <a:xfrm>
            <a:off x="899592" y="1556792"/>
            <a:ext cx="7200800" cy="4752528"/>
          </a:xfrm>
        </p:spPr>
        <p:txBody>
          <a:bodyPr>
            <a:normAutofit/>
          </a:bodyPr>
          <a:lstStyle/>
          <a:p>
            <a:pPr algn="r">
              <a:lnSpc>
                <a:spcPct val="107000"/>
              </a:lnSpc>
              <a:spcAft>
                <a:spcPts val="800"/>
              </a:spcAft>
            </a:pPr>
            <a:r>
              <a:rPr lang="ar-SA" dirty="0">
                <a:solidFill>
                  <a:schemeClr val="tx1"/>
                </a:solidFill>
                <a:ea typeface="Calibri"/>
              </a:rPr>
              <a:t>هِيَ وَسيلَةُ اِتِّصالٍ كِتابِيَّةٍ شَخْصِيَّةٍ يَتِمُّ تَبادُلَها بَيْنَ أَشْخاصٍ يَعْرِفونَ بَعْضَهُمْ بَعْضًا بِحَيْثُ تَرْبِطُهُمْ عَلاقَةٌ شَخْصِيَّةٌ كالأَقارِبِ وَالأَصْحابِ وَالْمعارِفِ وَأَمْثالِهِمْ.</a:t>
            </a:r>
            <a:endParaRPr lang="en-US" sz="1800" dirty="0">
              <a:solidFill>
                <a:schemeClr val="tx1"/>
              </a:solidFill>
              <a:ea typeface="Calibri"/>
              <a:cs typeface="Arial"/>
            </a:endParaRPr>
          </a:p>
          <a:p>
            <a:pPr algn="r">
              <a:lnSpc>
                <a:spcPct val="107000"/>
              </a:lnSpc>
              <a:spcAft>
                <a:spcPts val="800"/>
              </a:spcAft>
            </a:pPr>
            <a:r>
              <a:rPr lang="ar-SA" dirty="0">
                <a:solidFill>
                  <a:schemeClr val="tx1"/>
                </a:solidFill>
                <a:ea typeface="Calibri"/>
              </a:rPr>
              <a:t>لُغَةُ الرِّسالَةِ الشَّخْصِيَّةُ هِيَ لُغَةٌ عاطِفِيَّةٌ تَعْبيريَّةٌ وَتَمْتازُ بالْبَساطَةِ وَالتَّفْصيلِ</a:t>
            </a:r>
            <a:endParaRPr lang="en-US" sz="1800" dirty="0">
              <a:solidFill>
                <a:schemeClr val="tx1"/>
              </a:solidFill>
              <a:ea typeface="Calibri"/>
              <a:cs typeface="Arial"/>
            </a:endParaRPr>
          </a:p>
          <a:p>
            <a:pPr algn="r">
              <a:lnSpc>
                <a:spcPct val="107000"/>
              </a:lnSpc>
              <a:spcAft>
                <a:spcPts val="800"/>
              </a:spcAft>
            </a:pPr>
            <a:r>
              <a:rPr lang="ar-SA" dirty="0">
                <a:solidFill>
                  <a:schemeClr val="tx1"/>
                </a:solidFill>
                <a:ea typeface="Calibri"/>
              </a:rPr>
              <a:t>وَيُعَبِّرُ فيها الْكاتِبُ عَنْ نَفْسِهِ تَعْبيرًا حُرًّا بِلا قُيودٍ.</a:t>
            </a:r>
            <a:endParaRPr lang="en-US" sz="1800" dirty="0">
              <a:solidFill>
                <a:schemeClr val="tx1"/>
              </a:solidFill>
              <a:ea typeface="Calibri"/>
              <a:cs typeface="Arial"/>
            </a:endParaRPr>
          </a:p>
          <a:p>
            <a:pPr algn="r">
              <a:lnSpc>
                <a:spcPct val="107000"/>
              </a:lnSpc>
              <a:spcAft>
                <a:spcPts val="800"/>
              </a:spcAft>
            </a:pPr>
            <a:r>
              <a:rPr lang="ar-SA" dirty="0">
                <a:solidFill>
                  <a:schemeClr val="tx1"/>
                </a:solidFill>
                <a:ea typeface="Calibri"/>
              </a:rPr>
              <a:t>للرِّسالَةِ الشَّخْصِيَّةِ عِدَّةُ أَغْراضٍ، كالتَّهْنِئَةِ، الدَّعْوَةِ، التَّعْزِيَّةِ  ،الْعِتابِ، الشُّكْرِ...</a:t>
            </a:r>
            <a:endParaRPr lang="en-US" sz="1800" dirty="0">
              <a:solidFill>
                <a:schemeClr val="tx1"/>
              </a:solidFill>
              <a:ea typeface="Calibri"/>
              <a:cs typeface="Arial"/>
            </a:endParaRPr>
          </a:p>
          <a:p>
            <a:endParaRPr lang="he-IL" dirty="0"/>
          </a:p>
        </p:txBody>
      </p:sp>
    </p:spTree>
    <p:extLst>
      <p:ext uri="{BB962C8B-B14F-4D97-AF65-F5344CB8AC3E}">
        <p14:creationId xmlns:p14="http://schemas.microsoft.com/office/powerpoint/2010/main" val="363392134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b="1" dirty="0">
                <a:ea typeface="Calibri"/>
                <a:cs typeface="Arial"/>
              </a:rPr>
              <a:t>عناصر الرسالة الشخصية</a:t>
            </a:r>
            <a:endParaRPr lang="he-IL" dirty="0"/>
          </a:p>
        </p:txBody>
      </p:sp>
      <p:sp>
        <p:nvSpPr>
          <p:cNvPr id="3" name="מציין מיקום תוכן 2"/>
          <p:cNvSpPr>
            <a:spLocks noGrp="1"/>
          </p:cNvSpPr>
          <p:nvPr>
            <p:ph idx="1"/>
          </p:nvPr>
        </p:nvSpPr>
        <p:spPr>
          <a:xfrm>
            <a:off x="1043608" y="764704"/>
            <a:ext cx="7056784" cy="5616624"/>
          </a:xfrm>
        </p:spPr>
        <p:txBody>
          <a:bodyPr>
            <a:normAutofit fontScale="25000" lnSpcReduction="20000"/>
          </a:bodyPr>
          <a:lstStyle/>
          <a:p>
            <a:pPr>
              <a:lnSpc>
                <a:spcPct val="107000"/>
              </a:lnSpc>
              <a:spcAft>
                <a:spcPts val="800"/>
              </a:spcAft>
            </a:pPr>
            <a:r>
              <a:rPr lang="ar-SA" dirty="0">
                <a:ea typeface="Calibri"/>
              </a:rPr>
              <a:t>ا</a:t>
            </a:r>
            <a:endParaRPr lang="he-IL" dirty="0">
              <a:ea typeface="Calibri"/>
            </a:endParaRPr>
          </a:p>
          <a:p>
            <a:pPr>
              <a:lnSpc>
                <a:spcPct val="107000"/>
              </a:lnSpc>
              <a:spcAft>
                <a:spcPts val="800"/>
              </a:spcAft>
            </a:pPr>
            <a:r>
              <a:rPr lang="ar-SA" dirty="0">
                <a:ea typeface="Calibri"/>
              </a:rPr>
              <a:t> </a:t>
            </a:r>
            <a:r>
              <a:rPr lang="ar-SA" b="1" dirty="0">
                <a:ea typeface="Calibri"/>
              </a:rPr>
              <a:t> </a:t>
            </a:r>
            <a:endParaRPr lang="en-US" sz="1800" dirty="0">
              <a:ea typeface="Calibri"/>
              <a:cs typeface="Arial"/>
            </a:endParaRPr>
          </a:p>
          <a:p>
            <a:pPr>
              <a:lnSpc>
                <a:spcPct val="107000"/>
              </a:lnSpc>
              <a:spcAft>
                <a:spcPts val="800"/>
              </a:spcAft>
            </a:pPr>
            <a:r>
              <a:rPr lang="ar-SA" dirty="0">
                <a:ea typeface="Calibri"/>
              </a:rPr>
              <a:t> </a:t>
            </a:r>
            <a:endParaRPr lang="en-US" sz="1800" dirty="0">
              <a:ea typeface="Calibri"/>
              <a:cs typeface="Arial"/>
            </a:endParaRPr>
          </a:p>
          <a:p>
            <a:pPr marL="0" indent="0">
              <a:lnSpc>
                <a:spcPct val="107000"/>
              </a:lnSpc>
              <a:spcAft>
                <a:spcPts val="800"/>
              </a:spcAft>
              <a:buNone/>
            </a:pPr>
            <a:endParaRPr lang="ar-JO" sz="9600" dirty="0">
              <a:solidFill>
                <a:prstClr val="black"/>
              </a:solidFill>
              <a:ea typeface="Calibri"/>
            </a:endParaRPr>
          </a:p>
          <a:p>
            <a:pPr marL="0" lvl="0" indent="0">
              <a:lnSpc>
                <a:spcPct val="107000"/>
              </a:lnSpc>
              <a:spcAft>
                <a:spcPts val="800"/>
              </a:spcAft>
              <a:buClr>
                <a:srgbClr val="AA2B1E"/>
              </a:buClr>
              <a:buNone/>
            </a:pPr>
            <a:r>
              <a:rPr lang="ar-JO" sz="8800" dirty="0">
                <a:solidFill>
                  <a:prstClr val="black"/>
                </a:solidFill>
                <a:ea typeface="Calibri"/>
              </a:rPr>
              <a:t>                                   </a:t>
            </a:r>
            <a:r>
              <a:rPr lang="ar-SA" sz="8800" dirty="0">
                <a:solidFill>
                  <a:prstClr val="black"/>
                </a:solidFill>
                <a:ea typeface="Calibri"/>
              </a:rPr>
              <a:t>المرسل وعنوانه</a:t>
            </a:r>
            <a:endParaRPr lang="en-US" sz="8800" dirty="0">
              <a:solidFill>
                <a:prstClr val="black"/>
              </a:solidFill>
              <a:ea typeface="Calibri"/>
              <a:cs typeface="Arial"/>
            </a:endParaRPr>
          </a:p>
          <a:p>
            <a:pPr marL="0" indent="0">
              <a:lnSpc>
                <a:spcPct val="107000"/>
              </a:lnSpc>
              <a:spcAft>
                <a:spcPts val="800"/>
              </a:spcAft>
              <a:buNone/>
            </a:pPr>
            <a:endParaRPr lang="en-US" sz="9600" dirty="0">
              <a:ea typeface="Calibri"/>
              <a:cs typeface="Arial"/>
            </a:endParaRPr>
          </a:p>
          <a:p>
            <a:pPr marL="0" indent="0">
              <a:lnSpc>
                <a:spcPct val="107000"/>
              </a:lnSpc>
              <a:spcAft>
                <a:spcPts val="800"/>
              </a:spcAft>
              <a:buNone/>
            </a:pPr>
            <a:r>
              <a:rPr lang="he-IL" sz="9600" dirty="0">
                <a:ea typeface="Calibri"/>
              </a:rPr>
              <a:t> </a:t>
            </a:r>
            <a:r>
              <a:rPr lang="ar-JO" sz="9600" dirty="0">
                <a:ea typeface="Calibri"/>
              </a:rPr>
              <a:t>       </a:t>
            </a:r>
            <a:r>
              <a:rPr lang="ar-JO" sz="9600" dirty="0">
                <a:solidFill>
                  <a:prstClr val="black"/>
                </a:solidFill>
                <a:ea typeface="Calibri"/>
              </a:rPr>
              <a:t>ا</a:t>
            </a:r>
            <a:r>
              <a:rPr lang="ar-SA" sz="9600" dirty="0">
                <a:solidFill>
                  <a:prstClr val="black"/>
                </a:solidFill>
                <a:ea typeface="Calibri"/>
              </a:rPr>
              <a:t>لتاريخ</a:t>
            </a:r>
            <a:r>
              <a:rPr lang="he-IL" sz="9600" dirty="0">
                <a:solidFill>
                  <a:prstClr val="black"/>
                </a:solidFill>
                <a:ea typeface="Calibri"/>
              </a:rPr>
              <a:t>         </a:t>
            </a:r>
            <a:r>
              <a:rPr lang="he-IL" sz="9600" dirty="0">
                <a:ea typeface="Calibri"/>
              </a:rPr>
              <a:t>                                 </a:t>
            </a:r>
            <a:r>
              <a:rPr lang="ar-SA" sz="9600" dirty="0">
                <a:solidFill>
                  <a:prstClr val="black"/>
                </a:solidFill>
                <a:ea typeface="Calibri"/>
              </a:rPr>
              <a:t>اسم المرسل</a:t>
            </a:r>
            <a:r>
              <a:rPr lang="he-IL" sz="9600" dirty="0">
                <a:solidFill>
                  <a:prstClr val="black"/>
                </a:solidFill>
                <a:ea typeface="Calibri"/>
              </a:rPr>
              <a:t> </a:t>
            </a:r>
            <a:r>
              <a:rPr lang="ar-SA" sz="9600" dirty="0">
                <a:solidFill>
                  <a:prstClr val="black"/>
                </a:solidFill>
                <a:ea typeface="Calibri"/>
              </a:rPr>
              <a:t>والتوقيع</a:t>
            </a:r>
            <a:r>
              <a:rPr lang="he-IL" sz="9600" dirty="0">
                <a:ea typeface="Calibri"/>
              </a:rPr>
              <a:t> </a:t>
            </a:r>
          </a:p>
          <a:p>
            <a:pPr marL="0" indent="0">
              <a:lnSpc>
                <a:spcPct val="107000"/>
              </a:lnSpc>
              <a:spcAft>
                <a:spcPts val="800"/>
              </a:spcAft>
              <a:buNone/>
            </a:pPr>
            <a:r>
              <a:rPr lang="he-IL" sz="9600" dirty="0">
                <a:ea typeface="Calibri"/>
              </a:rPr>
              <a:t>                                                                                                            </a:t>
            </a:r>
            <a:r>
              <a:rPr lang="ar-SA" sz="9600" dirty="0">
                <a:ea typeface="Calibri"/>
              </a:rPr>
              <a:t>متن الرسالة       </a:t>
            </a:r>
            <a:endParaRPr lang="en-US" sz="9600" dirty="0">
              <a:ea typeface="Calibri"/>
              <a:cs typeface="Arial"/>
            </a:endParaRPr>
          </a:p>
          <a:p>
            <a:pPr marL="0" lvl="0" indent="0">
              <a:lnSpc>
                <a:spcPct val="107000"/>
              </a:lnSpc>
              <a:spcAft>
                <a:spcPts val="800"/>
              </a:spcAft>
              <a:buNone/>
            </a:pPr>
            <a:r>
              <a:rPr lang="he-IL" sz="9600" dirty="0">
                <a:solidFill>
                  <a:prstClr val="black"/>
                </a:solidFill>
                <a:ea typeface="Calibri"/>
              </a:rPr>
              <a:t>                                                          </a:t>
            </a:r>
            <a:r>
              <a:rPr lang="ar-SA" sz="9600" dirty="0">
                <a:solidFill>
                  <a:prstClr val="black"/>
                </a:solidFill>
                <a:ea typeface="Calibri"/>
              </a:rPr>
              <a:t>جملة الخاتمة</a:t>
            </a:r>
            <a:endParaRPr lang="he-IL" sz="9600" dirty="0">
              <a:ea typeface="Calibri"/>
              <a:cs typeface="Arial"/>
            </a:endParaRPr>
          </a:p>
          <a:p>
            <a:pPr marL="0" lvl="0" indent="0">
              <a:lnSpc>
                <a:spcPct val="107000"/>
              </a:lnSpc>
              <a:spcAft>
                <a:spcPts val="800"/>
              </a:spcAft>
              <a:buNone/>
            </a:pPr>
            <a:r>
              <a:rPr lang="he-IL" sz="9600" dirty="0">
                <a:solidFill>
                  <a:prstClr val="black"/>
                </a:solidFill>
                <a:ea typeface="Calibri"/>
                <a:cs typeface="Arial"/>
              </a:rPr>
              <a:t>          </a:t>
            </a:r>
            <a:r>
              <a:rPr lang="ar-SA" sz="9600" dirty="0">
                <a:solidFill>
                  <a:prstClr val="black"/>
                </a:solidFill>
                <a:ea typeface="Calibri"/>
              </a:rPr>
              <a:t>جملة التّحية</a:t>
            </a:r>
            <a:endParaRPr lang="en-US" sz="9600" dirty="0">
              <a:solidFill>
                <a:prstClr val="black"/>
              </a:solidFill>
              <a:ea typeface="Calibri"/>
              <a:cs typeface="Arial"/>
            </a:endParaRPr>
          </a:p>
          <a:p>
            <a:pPr marL="0" indent="0">
              <a:lnSpc>
                <a:spcPct val="107000"/>
              </a:lnSpc>
              <a:spcAft>
                <a:spcPts val="800"/>
              </a:spcAft>
              <a:buNone/>
            </a:pPr>
            <a:r>
              <a:rPr lang="he-IL" sz="9600" dirty="0">
                <a:ea typeface="Calibri"/>
              </a:rPr>
              <a:t>                                       </a:t>
            </a:r>
          </a:p>
          <a:p>
            <a:pPr marL="0" indent="0">
              <a:lnSpc>
                <a:spcPct val="107000"/>
              </a:lnSpc>
              <a:spcAft>
                <a:spcPts val="800"/>
              </a:spcAft>
              <a:buNone/>
            </a:pPr>
            <a:r>
              <a:rPr lang="he-IL" sz="9600" dirty="0">
                <a:ea typeface="Calibri"/>
              </a:rPr>
              <a:t>                                   </a:t>
            </a:r>
            <a:r>
              <a:rPr lang="ar-SA" sz="9600" dirty="0">
                <a:ea typeface="Calibri"/>
              </a:rPr>
              <a:t>جملة التّوجّه</a:t>
            </a:r>
            <a:endParaRPr lang="en-US" sz="9600" dirty="0">
              <a:ea typeface="Calibri"/>
              <a:cs typeface="Arial"/>
            </a:endParaRPr>
          </a:p>
          <a:p>
            <a:pPr marL="0" indent="0">
              <a:lnSpc>
                <a:spcPct val="107000"/>
              </a:lnSpc>
              <a:spcAft>
                <a:spcPts val="800"/>
              </a:spcAft>
              <a:buNone/>
            </a:pPr>
            <a:r>
              <a:rPr lang="ar-SA" sz="9600" dirty="0">
                <a:ea typeface="Calibri"/>
              </a:rPr>
              <a:t> </a:t>
            </a:r>
            <a:endParaRPr lang="en-US" sz="9600" dirty="0">
              <a:ea typeface="Calibri"/>
              <a:cs typeface="Arial"/>
            </a:endParaRPr>
          </a:p>
          <a:p>
            <a:pPr marL="0" indent="0">
              <a:lnSpc>
                <a:spcPct val="107000"/>
              </a:lnSpc>
              <a:spcAft>
                <a:spcPts val="800"/>
              </a:spcAft>
              <a:buNone/>
            </a:pPr>
            <a:endParaRPr lang="en-US" sz="9600" dirty="0">
              <a:ea typeface="Calibri"/>
              <a:cs typeface="Arial"/>
            </a:endParaRPr>
          </a:p>
          <a:p>
            <a:pPr marL="0" indent="0">
              <a:lnSpc>
                <a:spcPct val="107000"/>
              </a:lnSpc>
              <a:spcAft>
                <a:spcPts val="800"/>
              </a:spcAft>
              <a:buNone/>
            </a:pPr>
            <a:r>
              <a:rPr lang="ar-SA" sz="9600" dirty="0">
                <a:ea typeface="Calibri"/>
              </a:rPr>
              <a:t>                                                            </a:t>
            </a:r>
            <a:endParaRPr lang="en-US" sz="9600" dirty="0">
              <a:ea typeface="Calibri"/>
              <a:cs typeface="Arial"/>
            </a:endParaRPr>
          </a:p>
          <a:p>
            <a:pPr marL="0" indent="0">
              <a:lnSpc>
                <a:spcPct val="107000"/>
              </a:lnSpc>
              <a:spcAft>
                <a:spcPts val="800"/>
              </a:spcAft>
              <a:buNone/>
            </a:pPr>
            <a:r>
              <a:rPr lang="ar-SA" sz="9600" dirty="0">
                <a:ea typeface="Calibri"/>
              </a:rPr>
              <a:t>         </a:t>
            </a:r>
            <a:endParaRPr lang="en-US" sz="9600" dirty="0">
              <a:ea typeface="Calibri"/>
              <a:cs typeface="Arial"/>
            </a:endParaRPr>
          </a:p>
          <a:p>
            <a:pPr marL="0" indent="0">
              <a:buNone/>
            </a:pPr>
            <a:endParaRPr lang="he-IL" dirty="0"/>
          </a:p>
        </p:txBody>
      </p:sp>
      <p:sp>
        <p:nvSpPr>
          <p:cNvPr id="4" name="אליפסה 3"/>
          <p:cNvSpPr/>
          <p:nvPr/>
        </p:nvSpPr>
        <p:spPr>
          <a:xfrm>
            <a:off x="3347864" y="2636912"/>
            <a:ext cx="2592288"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9394284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Calibri"/>
                <a:ea typeface="Calibri"/>
                <a:cs typeface="Arial"/>
              </a:rPr>
              <a:t>مبنى الرسالة الشخصية:</a:t>
            </a:r>
            <a:endParaRPr lang="he-IL" dirty="0"/>
          </a:p>
        </p:txBody>
      </p:sp>
      <p:sp>
        <p:nvSpPr>
          <p:cNvPr id="3" name="מציין מיקום תוכן 2"/>
          <p:cNvSpPr>
            <a:spLocks noGrp="1"/>
          </p:cNvSpPr>
          <p:nvPr>
            <p:ph idx="1"/>
          </p:nvPr>
        </p:nvSpPr>
        <p:spPr>
          <a:xfrm>
            <a:off x="899592" y="1772816"/>
            <a:ext cx="7488832" cy="4464496"/>
          </a:xfrm>
        </p:spPr>
        <p:txBody>
          <a:bodyPr>
            <a:normAutofit fontScale="25000" lnSpcReduction="20000"/>
          </a:bodyPr>
          <a:lstStyle/>
          <a:p>
            <a:pPr marL="0" indent="0">
              <a:lnSpc>
                <a:spcPct val="107000"/>
              </a:lnSpc>
              <a:spcAft>
                <a:spcPts val="800"/>
              </a:spcAft>
              <a:buNone/>
              <a:tabLst>
                <a:tab pos="3524250" algn="l"/>
                <a:tab pos="4023360" algn="l"/>
              </a:tabLst>
            </a:pPr>
            <a:r>
              <a:rPr lang="ar-SA" sz="9600" dirty="0">
                <a:latin typeface="Calibri"/>
                <a:ea typeface="Calibri"/>
              </a:rPr>
              <a:t>                                                        التاريخ: </a:t>
            </a:r>
            <a:endParaRPr lang="en-US" sz="9600" dirty="0">
              <a:latin typeface="Calibri"/>
              <a:ea typeface="Calibri"/>
              <a:cs typeface="Arial"/>
            </a:endParaRPr>
          </a:p>
          <a:p>
            <a:pPr marL="0" indent="0">
              <a:lnSpc>
                <a:spcPct val="107000"/>
              </a:lnSpc>
              <a:spcAft>
                <a:spcPts val="800"/>
              </a:spcAft>
              <a:buNone/>
            </a:pPr>
            <a:r>
              <a:rPr lang="ar-SA" sz="9600" dirty="0">
                <a:latin typeface="Calibri"/>
                <a:ea typeface="Calibri"/>
              </a:rPr>
              <a:t>عنوان المرسل:</a:t>
            </a:r>
            <a:endParaRPr lang="en-US" sz="9600" dirty="0">
              <a:latin typeface="Calibri"/>
              <a:ea typeface="Calibri"/>
              <a:cs typeface="Arial"/>
            </a:endParaRPr>
          </a:p>
          <a:p>
            <a:pPr marL="0" indent="0">
              <a:lnSpc>
                <a:spcPct val="107000"/>
              </a:lnSpc>
              <a:spcAft>
                <a:spcPts val="800"/>
              </a:spcAft>
              <a:buNone/>
            </a:pPr>
            <a:r>
              <a:rPr lang="ar-SA" sz="9600" dirty="0">
                <a:latin typeface="Calibri"/>
                <a:ea typeface="Calibri"/>
              </a:rPr>
              <a:t>جملة التّوجه:</a:t>
            </a:r>
            <a:endParaRPr lang="en-US" sz="9600" dirty="0">
              <a:latin typeface="Calibri"/>
              <a:ea typeface="Calibri"/>
              <a:cs typeface="Arial"/>
            </a:endParaRPr>
          </a:p>
          <a:p>
            <a:pPr marL="0" indent="0">
              <a:lnSpc>
                <a:spcPct val="107000"/>
              </a:lnSpc>
              <a:spcAft>
                <a:spcPts val="800"/>
              </a:spcAft>
              <a:buNone/>
            </a:pPr>
            <a:r>
              <a:rPr lang="ar-SA" sz="9600" dirty="0">
                <a:latin typeface="Calibri"/>
                <a:ea typeface="Calibri"/>
              </a:rPr>
              <a:t>جملة التّحية: </a:t>
            </a:r>
            <a:endParaRPr lang="en-US" sz="9600" dirty="0">
              <a:latin typeface="Calibri"/>
              <a:ea typeface="Calibri"/>
              <a:cs typeface="Arial"/>
            </a:endParaRPr>
          </a:p>
          <a:p>
            <a:pPr marL="0" indent="0">
              <a:lnSpc>
                <a:spcPct val="107000"/>
              </a:lnSpc>
              <a:spcAft>
                <a:spcPts val="800"/>
              </a:spcAft>
              <a:buNone/>
            </a:pPr>
            <a:r>
              <a:rPr lang="ar-SA" sz="9600" dirty="0">
                <a:latin typeface="Calibri"/>
                <a:ea typeface="Calibri"/>
              </a:rPr>
              <a:t> متن الرّسالة:</a:t>
            </a:r>
          </a:p>
          <a:p>
            <a:pPr marL="0" indent="0">
              <a:lnSpc>
                <a:spcPct val="107000"/>
              </a:lnSpc>
              <a:spcAft>
                <a:spcPts val="800"/>
              </a:spcAft>
              <a:buNone/>
            </a:pPr>
            <a:endParaRPr lang="en-US" sz="9600" dirty="0">
              <a:latin typeface="Calibri"/>
              <a:ea typeface="Calibri"/>
              <a:cs typeface="Arial"/>
            </a:endParaRPr>
          </a:p>
          <a:p>
            <a:pPr marL="0" indent="0">
              <a:lnSpc>
                <a:spcPct val="107000"/>
              </a:lnSpc>
              <a:spcAft>
                <a:spcPts val="800"/>
              </a:spcAft>
              <a:buNone/>
            </a:pPr>
            <a:endParaRPr lang="ar-SA" sz="9600" dirty="0">
              <a:latin typeface="Calibri"/>
              <a:ea typeface="Calibri"/>
            </a:endParaRPr>
          </a:p>
          <a:p>
            <a:pPr marL="0" indent="0">
              <a:lnSpc>
                <a:spcPct val="107000"/>
              </a:lnSpc>
              <a:spcAft>
                <a:spcPts val="800"/>
              </a:spcAft>
              <a:buNone/>
            </a:pPr>
            <a:r>
              <a:rPr lang="ar-SA" sz="9600" dirty="0">
                <a:latin typeface="Calibri"/>
                <a:ea typeface="Calibri"/>
              </a:rPr>
              <a:t>جملة الخاتمة: </a:t>
            </a:r>
          </a:p>
          <a:p>
            <a:pPr marL="0" indent="0">
              <a:lnSpc>
                <a:spcPct val="107000"/>
              </a:lnSpc>
              <a:spcAft>
                <a:spcPts val="800"/>
              </a:spcAft>
              <a:buNone/>
            </a:pPr>
            <a:r>
              <a:rPr lang="ar-SA" sz="9600" dirty="0">
                <a:latin typeface="Calibri"/>
                <a:ea typeface="Calibri"/>
                <a:cs typeface="Arial"/>
              </a:rPr>
              <a:t>                                            اسم المرسل والتوقيع :                                       </a:t>
            </a:r>
            <a:endParaRPr lang="en-US" sz="9600" dirty="0">
              <a:latin typeface="Calibri"/>
              <a:ea typeface="Calibri"/>
              <a:cs typeface="Arial"/>
            </a:endParaRPr>
          </a:p>
          <a:p>
            <a:pPr marL="0" indent="0">
              <a:lnSpc>
                <a:spcPct val="107000"/>
              </a:lnSpc>
              <a:spcAft>
                <a:spcPts val="800"/>
              </a:spcAft>
              <a:buNone/>
            </a:pPr>
            <a:r>
              <a:rPr lang="ar-SA" sz="9600" dirty="0">
                <a:latin typeface="Calibri"/>
                <a:ea typeface="Calibri"/>
              </a:rPr>
              <a:t> </a:t>
            </a:r>
            <a:endParaRPr lang="ar-JO" sz="9600" dirty="0">
              <a:latin typeface="Calibri"/>
              <a:ea typeface="Calibri"/>
            </a:endParaRPr>
          </a:p>
          <a:p>
            <a:pPr marL="0" indent="0">
              <a:lnSpc>
                <a:spcPct val="107000"/>
              </a:lnSpc>
              <a:spcAft>
                <a:spcPts val="800"/>
              </a:spcAft>
              <a:buNone/>
            </a:pPr>
            <a:r>
              <a:rPr lang="ar-JO" sz="9600" dirty="0">
                <a:latin typeface="Calibri"/>
                <a:ea typeface="Calibri"/>
              </a:rPr>
              <a:t> </a:t>
            </a:r>
            <a:endParaRPr lang="en-US" sz="9600" dirty="0">
              <a:latin typeface="Calibri"/>
              <a:ea typeface="Calibri"/>
              <a:cs typeface="Arial"/>
            </a:endParaRPr>
          </a:p>
          <a:p>
            <a:pPr>
              <a:lnSpc>
                <a:spcPct val="107000"/>
              </a:lnSpc>
              <a:spcAft>
                <a:spcPts val="800"/>
              </a:spcAft>
              <a:tabLst>
                <a:tab pos="3642360" algn="l"/>
              </a:tabLst>
            </a:pPr>
            <a:r>
              <a:rPr lang="ar-SA" dirty="0">
                <a:latin typeface="Calibri"/>
                <a:ea typeface="Calibri"/>
              </a:rPr>
              <a:t> </a:t>
            </a:r>
            <a:endParaRPr lang="en-US" sz="1400" dirty="0">
              <a:latin typeface="Calibri"/>
              <a:ea typeface="Calibri"/>
              <a:cs typeface="Arial"/>
            </a:endParaRPr>
          </a:p>
          <a:p>
            <a:pPr>
              <a:lnSpc>
                <a:spcPct val="107000"/>
              </a:lnSpc>
              <a:spcAft>
                <a:spcPts val="800"/>
              </a:spcAft>
              <a:tabLst>
                <a:tab pos="3642360" algn="l"/>
              </a:tabLst>
            </a:pPr>
            <a:r>
              <a:rPr lang="ar-SA" dirty="0">
                <a:latin typeface="Calibri"/>
                <a:ea typeface="Calibri"/>
              </a:rPr>
              <a:t> </a:t>
            </a:r>
            <a:endParaRPr lang="he-IL" dirty="0"/>
          </a:p>
        </p:txBody>
      </p:sp>
      <p:sp>
        <p:nvSpPr>
          <p:cNvPr id="5" name="מלבן 4"/>
          <p:cNvSpPr/>
          <p:nvPr/>
        </p:nvSpPr>
        <p:spPr>
          <a:xfrm>
            <a:off x="1115616" y="1772816"/>
            <a:ext cx="1008112" cy="2929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p:cNvSpPr/>
          <p:nvPr/>
        </p:nvSpPr>
        <p:spPr>
          <a:xfrm>
            <a:off x="4788024" y="2364493"/>
            <a:ext cx="1728192"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מלבן 6"/>
          <p:cNvSpPr/>
          <p:nvPr/>
        </p:nvSpPr>
        <p:spPr>
          <a:xfrm>
            <a:off x="4156007" y="2796541"/>
            <a:ext cx="2376264"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7"/>
          <p:cNvSpPr/>
          <p:nvPr/>
        </p:nvSpPr>
        <p:spPr>
          <a:xfrm>
            <a:off x="3435927" y="3264625"/>
            <a:ext cx="3096344" cy="163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a:off x="899592" y="3701749"/>
            <a:ext cx="5772605" cy="12349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9"/>
          <p:cNvSpPr/>
          <p:nvPr/>
        </p:nvSpPr>
        <p:spPr>
          <a:xfrm>
            <a:off x="2207701" y="5210700"/>
            <a:ext cx="446449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10"/>
          <p:cNvSpPr/>
          <p:nvPr/>
        </p:nvSpPr>
        <p:spPr>
          <a:xfrm>
            <a:off x="899592" y="5805264"/>
            <a:ext cx="144016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69303595"/>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marL="274320" lvl="0" indent="-274320">
              <a:lnSpc>
                <a:spcPct val="107000"/>
              </a:lnSpc>
              <a:spcBef>
                <a:spcPct val="20000"/>
              </a:spcBef>
              <a:spcAft>
                <a:spcPts val="800"/>
              </a:spcAft>
              <a:tabLst>
                <a:tab pos="3642360" algn="l"/>
              </a:tabLst>
            </a:pPr>
            <a:r>
              <a:rPr lang="ar-SA" sz="2800" b="1" dirty="0">
                <a:solidFill>
                  <a:prstClr val="black"/>
                </a:solidFill>
                <a:latin typeface="Calibri"/>
                <a:ea typeface="Calibri"/>
                <a:cs typeface="Arial"/>
              </a:rPr>
              <a:t>ماذا نَكْتُبُ في كُلِّ قِسْمٍ مِنَ الرِّسالَةِ</a:t>
            </a:r>
            <a:r>
              <a:rPr lang="ar-SA" sz="2400" b="1" dirty="0">
                <a:solidFill>
                  <a:prstClr val="black"/>
                </a:solidFill>
                <a:latin typeface="Calibri"/>
                <a:ea typeface="Calibri"/>
                <a:cs typeface="Arial"/>
              </a:rPr>
              <a:t>؟</a:t>
            </a:r>
            <a:br>
              <a:rPr lang="en-US" sz="2400" b="1" dirty="0">
                <a:solidFill>
                  <a:prstClr val="black"/>
                </a:solidFill>
                <a:latin typeface="Calibri"/>
                <a:ea typeface="Calibri"/>
                <a:cs typeface="Arial"/>
              </a:rPr>
            </a:br>
            <a:endParaRPr lang="he-IL" sz="2400" b="1" dirty="0"/>
          </a:p>
        </p:txBody>
      </p:sp>
      <p:sp>
        <p:nvSpPr>
          <p:cNvPr id="3" name="מציין מיקום תוכן 2"/>
          <p:cNvSpPr>
            <a:spLocks noGrp="1"/>
          </p:cNvSpPr>
          <p:nvPr>
            <p:ph idx="1"/>
          </p:nvPr>
        </p:nvSpPr>
        <p:spPr>
          <a:xfrm>
            <a:off x="1095023" y="1340768"/>
            <a:ext cx="6965245" cy="4382301"/>
          </a:xfrm>
        </p:spPr>
        <p:txBody>
          <a:bodyPr>
            <a:normAutofit lnSpcReduction="10000"/>
          </a:bodyPr>
          <a:lstStyle/>
          <a:p>
            <a:pPr marL="0" indent="0">
              <a:lnSpc>
                <a:spcPct val="107000"/>
              </a:lnSpc>
              <a:spcAft>
                <a:spcPts val="800"/>
              </a:spcAft>
              <a:buNone/>
              <a:tabLst>
                <a:tab pos="3642360" algn="l"/>
              </a:tabLst>
            </a:pPr>
            <a:endParaRPr lang="en-US" sz="1400" dirty="0">
              <a:latin typeface="Calibri"/>
              <a:ea typeface="Calibri"/>
              <a:cs typeface="Arial"/>
            </a:endParaRPr>
          </a:p>
          <a:p>
            <a:pPr marL="0" indent="0">
              <a:lnSpc>
                <a:spcPct val="107000"/>
              </a:lnSpc>
              <a:spcAft>
                <a:spcPts val="800"/>
              </a:spcAft>
              <a:buNone/>
              <a:tabLst>
                <a:tab pos="3642360" algn="l"/>
              </a:tabLst>
            </a:pPr>
            <a:r>
              <a:rPr lang="he-IL" dirty="0">
                <a:latin typeface="Calibri"/>
                <a:ea typeface="Calibri"/>
              </a:rPr>
              <a:t>  </a:t>
            </a:r>
            <a:r>
              <a:rPr lang="ar-SA" dirty="0">
                <a:solidFill>
                  <a:srgbClr val="00B0F0"/>
                </a:solidFill>
                <a:latin typeface="Calibri"/>
                <a:ea typeface="Calibri"/>
              </a:rPr>
              <a:t>التّاريخُ: </a:t>
            </a:r>
            <a:endParaRPr lang="en-US" dirty="0">
              <a:solidFill>
                <a:srgbClr val="00B0F0"/>
              </a:solidFill>
              <a:latin typeface="Calibri"/>
              <a:ea typeface="Calibri"/>
              <a:cs typeface="Arial"/>
            </a:endParaRPr>
          </a:p>
          <a:p>
            <a:pPr marL="0" indent="0">
              <a:lnSpc>
                <a:spcPct val="107000"/>
              </a:lnSpc>
              <a:spcAft>
                <a:spcPts val="800"/>
              </a:spcAft>
              <a:buNone/>
              <a:tabLst>
                <a:tab pos="3642360" algn="l"/>
              </a:tabLst>
            </a:pPr>
            <a:r>
              <a:rPr lang="ar-SA" dirty="0">
                <a:latin typeface="Calibri"/>
                <a:ea typeface="Calibri"/>
              </a:rPr>
              <a:t>   يُكْتَبُ تاريخُ الْيَوْم أَعْلَى الصَّفْحَةِ مِنَ الْجِهَةِ الْيُسْرَى</a:t>
            </a:r>
            <a:endParaRPr lang="en-US" sz="1400" dirty="0">
              <a:latin typeface="Calibri"/>
              <a:ea typeface="Calibri"/>
              <a:cs typeface="Arial"/>
            </a:endParaRPr>
          </a:p>
          <a:p>
            <a:pPr marL="0" indent="0">
              <a:lnSpc>
                <a:spcPct val="107000"/>
              </a:lnSpc>
              <a:spcAft>
                <a:spcPts val="800"/>
              </a:spcAft>
              <a:buNone/>
              <a:tabLst>
                <a:tab pos="3642360" algn="l"/>
              </a:tabLst>
            </a:pPr>
            <a:endParaRPr lang="en-US" sz="1400" dirty="0">
              <a:latin typeface="Calibri"/>
              <a:ea typeface="Calibri"/>
              <a:cs typeface="Arial"/>
            </a:endParaRPr>
          </a:p>
          <a:p>
            <a:pPr marL="0" indent="0">
              <a:lnSpc>
                <a:spcPct val="107000"/>
              </a:lnSpc>
              <a:spcAft>
                <a:spcPts val="800"/>
              </a:spcAft>
              <a:buNone/>
              <a:tabLst>
                <a:tab pos="3642360" algn="l"/>
              </a:tabLst>
            </a:pPr>
            <a:r>
              <a:rPr lang="ar-SA" dirty="0">
                <a:latin typeface="Calibri"/>
                <a:ea typeface="Calibri"/>
              </a:rPr>
              <a:t>  </a:t>
            </a:r>
            <a:r>
              <a:rPr lang="ar-SA" dirty="0">
                <a:solidFill>
                  <a:srgbClr val="00B0F0"/>
                </a:solidFill>
                <a:latin typeface="Calibri"/>
                <a:ea typeface="Calibri"/>
              </a:rPr>
              <a:t>الْمُرْسِلُ:    </a:t>
            </a:r>
            <a:endParaRPr lang="en-US" sz="1400" dirty="0">
              <a:solidFill>
                <a:srgbClr val="00B0F0"/>
              </a:solidFill>
              <a:latin typeface="Calibri"/>
              <a:ea typeface="Calibri"/>
              <a:cs typeface="Arial"/>
            </a:endParaRPr>
          </a:p>
          <a:p>
            <a:pPr marL="0" indent="0">
              <a:lnSpc>
                <a:spcPct val="107000"/>
              </a:lnSpc>
              <a:spcAft>
                <a:spcPts val="800"/>
              </a:spcAft>
              <a:buNone/>
              <a:tabLst>
                <a:tab pos="3642360" algn="l"/>
              </a:tabLst>
            </a:pPr>
            <a:r>
              <a:rPr lang="ar-SA" dirty="0">
                <a:latin typeface="Calibri"/>
                <a:ea typeface="Calibri"/>
              </a:rPr>
              <a:t>   كِتابَةُ اِسْمِ الشَّخْصِ الثُّلاثِيِّ الَّذي أَرْسَلَ الرِّسالَةَ</a:t>
            </a:r>
            <a:endParaRPr lang="he-IL" sz="1400" dirty="0">
              <a:latin typeface="Calibri"/>
              <a:ea typeface="Calibri"/>
              <a:cs typeface="Arial"/>
            </a:endParaRPr>
          </a:p>
          <a:p>
            <a:pPr marL="0" indent="0">
              <a:lnSpc>
                <a:spcPct val="107000"/>
              </a:lnSpc>
              <a:spcAft>
                <a:spcPts val="800"/>
              </a:spcAft>
              <a:buNone/>
              <a:tabLst>
                <a:tab pos="3642360" algn="l"/>
              </a:tabLst>
            </a:pPr>
            <a:endParaRPr lang="en-US" sz="1400" dirty="0">
              <a:latin typeface="Calibri"/>
              <a:ea typeface="Calibri"/>
              <a:cs typeface="Arial"/>
            </a:endParaRPr>
          </a:p>
          <a:p>
            <a:pPr marL="0" indent="0">
              <a:lnSpc>
                <a:spcPct val="107000"/>
              </a:lnSpc>
              <a:spcAft>
                <a:spcPts val="800"/>
              </a:spcAft>
              <a:buNone/>
              <a:tabLst>
                <a:tab pos="1997710" algn="l"/>
              </a:tabLst>
            </a:pPr>
            <a:r>
              <a:rPr lang="ar-SA" dirty="0">
                <a:solidFill>
                  <a:srgbClr val="00B0F0"/>
                </a:solidFill>
                <a:latin typeface="Calibri"/>
                <a:ea typeface="Calibri"/>
              </a:rPr>
              <a:t>الْعُنْوانُ</a:t>
            </a:r>
            <a:r>
              <a:rPr lang="he-IL" sz="1400" dirty="0">
                <a:solidFill>
                  <a:srgbClr val="00B0F0"/>
                </a:solidFill>
                <a:latin typeface="Calibri"/>
                <a:ea typeface="Calibri"/>
                <a:cs typeface="Arial"/>
              </a:rPr>
              <a:t>:</a:t>
            </a:r>
            <a:endParaRPr lang="en-US" sz="1400" dirty="0">
              <a:solidFill>
                <a:srgbClr val="00B0F0"/>
              </a:solidFill>
              <a:latin typeface="Calibri"/>
              <a:ea typeface="Calibri"/>
              <a:cs typeface="Arial"/>
            </a:endParaRPr>
          </a:p>
          <a:p>
            <a:pPr marL="0" indent="0">
              <a:lnSpc>
                <a:spcPct val="107000"/>
              </a:lnSpc>
              <a:spcAft>
                <a:spcPts val="800"/>
              </a:spcAft>
              <a:buNone/>
              <a:tabLst>
                <a:tab pos="664210" algn="l"/>
                <a:tab pos="2023110" algn="l"/>
              </a:tabLst>
            </a:pPr>
            <a:r>
              <a:rPr lang="ar-SA" dirty="0">
                <a:latin typeface="Calibri"/>
                <a:ea typeface="Calibri"/>
              </a:rPr>
              <a:t>             الْبَلْدَةُ ،  رَقَمُها الْبَريدِيّ ، صُنْدوقُ الْبَريدِ</a:t>
            </a:r>
            <a:endParaRPr lang="en-US" sz="1400" dirty="0">
              <a:latin typeface="Calibri"/>
              <a:ea typeface="Calibri"/>
              <a:cs typeface="Arial"/>
            </a:endParaRPr>
          </a:p>
          <a:p>
            <a:endParaRPr lang="he-IL" dirty="0"/>
          </a:p>
        </p:txBody>
      </p:sp>
    </p:spTree>
    <p:extLst>
      <p:ext uri="{BB962C8B-B14F-4D97-AF65-F5344CB8AC3E}">
        <p14:creationId xmlns:p14="http://schemas.microsoft.com/office/powerpoint/2010/main" val="195318710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pPr lvl="0">
              <a:lnSpc>
                <a:spcPct val="107000"/>
              </a:lnSpc>
              <a:spcBef>
                <a:spcPct val="20000"/>
              </a:spcBef>
              <a:spcAft>
                <a:spcPts val="800"/>
              </a:spcAft>
              <a:tabLst>
                <a:tab pos="2181860" algn="l"/>
              </a:tabLst>
            </a:pPr>
            <a:r>
              <a:rPr lang="ar-SA" sz="3600" b="1" dirty="0">
                <a:solidFill>
                  <a:prstClr val="black"/>
                </a:solidFill>
                <a:latin typeface="Calibri"/>
                <a:ea typeface="Calibri"/>
                <a:cs typeface="Arial"/>
              </a:rPr>
              <a:t>جُمْلَةُ التَّوَجُّهِ: </a:t>
            </a:r>
            <a:br>
              <a:rPr lang="en-US" sz="3600" b="1" dirty="0">
                <a:solidFill>
                  <a:prstClr val="black"/>
                </a:solidFill>
                <a:latin typeface="Calibri"/>
                <a:ea typeface="Calibri"/>
                <a:cs typeface="Arial"/>
              </a:rPr>
            </a:br>
            <a:endParaRPr lang="he-IL" dirty="0"/>
          </a:p>
        </p:txBody>
      </p:sp>
      <p:sp>
        <p:nvSpPr>
          <p:cNvPr id="3" name="מציין מיקום תוכן 2"/>
          <p:cNvSpPr>
            <a:spLocks noGrp="1"/>
          </p:cNvSpPr>
          <p:nvPr>
            <p:ph idx="1"/>
          </p:nvPr>
        </p:nvSpPr>
        <p:spPr>
          <a:xfrm>
            <a:off x="971600" y="1916832"/>
            <a:ext cx="7141408" cy="4814349"/>
          </a:xfrm>
        </p:spPr>
        <p:txBody>
          <a:bodyPr>
            <a:normAutofit/>
          </a:bodyPr>
          <a:lstStyle/>
          <a:p>
            <a:pPr marL="0" indent="0" algn="ctr">
              <a:lnSpc>
                <a:spcPct val="107000"/>
              </a:lnSpc>
              <a:spcAft>
                <a:spcPts val="800"/>
              </a:spcAft>
              <a:buNone/>
              <a:tabLst>
                <a:tab pos="2181860" algn="l"/>
              </a:tabLst>
            </a:pPr>
            <a:r>
              <a:rPr lang="ar-SA" u="sng" dirty="0">
                <a:latin typeface="Calibri"/>
                <a:ea typeface="Calibri"/>
              </a:rPr>
              <a:t>لِمَنْ نُوَجِّهُ الرِّسالَةَ؟</a:t>
            </a:r>
            <a:endParaRPr lang="en-US" sz="1400" u="sng" dirty="0">
              <a:latin typeface="Calibri"/>
              <a:ea typeface="Calibri"/>
              <a:cs typeface="Arial"/>
            </a:endParaRPr>
          </a:p>
          <a:p>
            <a:pPr marL="0" indent="0">
              <a:lnSpc>
                <a:spcPct val="107000"/>
              </a:lnSpc>
              <a:spcAft>
                <a:spcPts val="800"/>
              </a:spcAft>
              <a:buNone/>
              <a:tabLst>
                <a:tab pos="2181860" algn="l"/>
              </a:tabLst>
            </a:pPr>
            <a:r>
              <a:rPr lang="ar-SA" sz="2800" dirty="0">
                <a:solidFill>
                  <a:srgbClr val="00B0F0"/>
                </a:solidFill>
                <a:latin typeface="Calibri"/>
                <a:ea typeface="Calibri"/>
              </a:rPr>
              <a:t>جُمَلٌ مُقْتَرَحَةٌ للتَّوَجُّهِ:</a:t>
            </a:r>
            <a:endParaRPr lang="en-US" sz="2800" dirty="0">
              <a:solidFill>
                <a:srgbClr val="00B0F0"/>
              </a:solidFill>
              <a:latin typeface="Calibri"/>
              <a:ea typeface="Calibri"/>
              <a:cs typeface="Arial"/>
            </a:endParaRPr>
          </a:p>
          <a:p>
            <a:pPr>
              <a:lnSpc>
                <a:spcPct val="107000"/>
              </a:lnSpc>
              <a:buFont typeface="Wingdings" pitchFamily="2" charset="2"/>
              <a:buChar char="v"/>
              <a:tabLst>
                <a:tab pos="2181860" algn="l"/>
              </a:tabLst>
            </a:pPr>
            <a:endParaRPr lang="en-US" sz="1400" dirty="0">
              <a:latin typeface="Calibri"/>
              <a:ea typeface="Calibri"/>
              <a:cs typeface="Arial"/>
            </a:endParaRPr>
          </a:p>
          <a:p>
            <a:pPr marL="182880" indent="0">
              <a:lnSpc>
                <a:spcPct val="107000"/>
              </a:lnSpc>
              <a:buNone/>
              <a:tabLst>
                <a:tab pos="2181860" algn="l"/>
              </a:tabLst>
            </a:pPr>
            <a:r>
              <a:rPr lang="ar-SA" b="1" dirty="0">
                <a:latin typeface="Calibri"/>
                <a:ea typeface="Calibri"/>
                <a:cs typeface="Arial"/>
              </a:rPr>
              <a:t>* أمّي الْحَنونُ</a:t>
            </a:r>
          </a:p>
          <a:p>
            <a:pPr marL="182880" indent="0">
              <a:lnSpc>
                <a:spcPct val="107000"/>
              </a:lnSpc>
              <a:buNone/>
              <a:tabLst>
                <a:tab pos="2181860" algn="l"/>
              </a:tabLst>
            </a:pPr>
            <a:endParaRPr lang="en-US" b="1" dirty="0">
              <a:latin typeface="Calibri"/>
              <a:ea typeface="Calibri"/>
              <a:cs typeface="Arial"/>
            </a:endParaRPr>
          </a:p>
          <a:p>
            <a:pPr marL="0" indent="0">
              <a:lnSpc>
                <a:spcPct val="107000"/>
              </a:lnSpc>
              <a:buNone/>
              <a:tabLst>
                <a:tab pos="2181860" algn="l"/>
              </a:tabLst>
            </a:pPr>
            <a:r>
              <a:rPr lang="ar-SA" b="1" dirty="0">
                <a:latin typeface="Calibri"/>
                <a:ea typeface="Calibri"/>
              </a:rPr>
              <a:t>   * والدي الْعزيزُ</a:t>
            </a:r>
          </a:p>
          <a:p>
            <a:pPr marL="0" indent="0">
              <a:lnSpc>
                <a:spcPct val="107000"/>
              </a:lnSpc>
              <a:buNone/>
              <a:tabLst>
                <a:tab pos="2181860" algn="l"/>
              </a:tabLst>
            </a:pPr>
            <a:endParaRPr lang="en-US" sz="1400" dirty="0">
              <a:latin typeface="Calibri"/>
              <a:ea typeface="Calibri"/>
              <a:cs typeface="Arial"/>
            </a:endParaRPr>
          </a:p>
          <a:p>
            <a:pPr marL="468630" indent="-285750">
              <a:lnSpc>
                <a:spcPct val="107000"/>
              </a:lnSpc>
              <a:buFont typeface="Wingdings" pitchFamily="2" charset="2"/>
              <a:buChar char="v"/>
            </a:pPr>
            <a:endParaRPr lang="en-US" sz="1400" dirty="0">
              <a:latin typeface="Calibri"/>
              <a:ea typeface="Calibri"/>
              <a:cs typeface="Arial"/>
            </a:endParaRPr>
          </a:p>
          <a:p>
            <a:pPr marL="0" indent="0">
              <a:buNone/>
            </a:pPr>
            <a:r>
              <a:rPr lang="ar-SA" b="1" dirty="0">
                <a:latin typeface="Calibri"/>
                <a:ea typeface="Calibri"/>
              </a:rPr>
              <a:t>   * صَديقي الغالي </a:t>
            </a:r>
            <a:endParaRPr lang="he-IL" dirty="0"/>
          </a:p>
        </p:txBody>
      </p:sp>
    </p:spTree>
    <p:extLst>
      <p:ext uri="{BB962C8B-B14F-4D97-AF65-F5344CB8AC3E}">
        <p14:creationId xmlns:p14="http://schemas.microsoft.com/office/powerpoint/2010/main" val="3826496593"/>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marL="274320" lvl="0" indent="457200">
              <a:lnSpc>
                <a:spcPct val="107000"/>
              </a:lnSpc>
              <a:spcBef>
                <a:spcPct val="20000"/>
              </a:spcBef>
              <a:spcAft>
                <a:spcPts val="800"/>
              </a:spcAft>
              <a:tabLst>
                <a:tab pos="1991360" algn="l"/>
              </a:tabLst>
            </a:pPr>
            <a:r>
              <a:rPr lang="ar-SA" sz="3200" b="1" dirty="0">
                <a:solidFill>
                  <a:prstClr val="black"/>
                </a:solidFill>
                <a:latin typeface="Calibri"/>
                <a:ea typeface="Calibri"/>
                <a:cs typeface="Arial"/>
              </a:rPr>
              <a:t>جُمْلَةُ التَّحَيَة:</a:t>
            </a:r>
            <a:br>
              <a:rPr lang="en-US" sz="3200" b="1" dirty="0">
                <a:solidFill>
                  <a:prstClr val="black"/>
                </a:solidFill>
                <a:latin typeface="Calibri"/>
                <a:ea typeface="Calibri"/>
                <a:cs typeface="Arial"/>
              </a:rPr>
            </a:br>
            <a:endParaRPr lang="he-IL" sz="3200" b="1" dirty="0"/>
          </a:p>
        </p:txBody>
      </p:sp>
      <p:sp>
        <p:nvSpPr>
          <p:cNvPr id="3" name="מציין מיקום תוכן 2"/>
          <p:cNvSpPr>
            <a:spLocks noGrp="1"/>
          </p:cNvSpPr>
          <p:nvPr>
            <p:ph idx="1"/>
          </p:nvPr>
        </p:nvSpPr>
        <p:spPr>
          <a:xfrm>
            <a:off x="1187624" y="1628800"/>
            <a:ext cx="7128792" cy="4248472"/>
          </a:xfrm>
        </p:spPr>
        <p:txBody>
          <a:bodyPr>
            <a:normAutofit/>
          </a:bodyPr>
          <a:lstStyle/>
          <a:p>
            <a:pPr indent="0">
              <a:lnSpc>
                <a:spcPct val="107000"/>
              </a:lnSpc>
              <a:spcAft>
                <a:spcPts val="800"/>
              </a:spcAft>
              <a:buNone/>
              <a:tabLst>
                <a:tab pos="1991360" algn="l"/>
              </a:tabLst>
            </a:pPr>
            <a:r>
              <a:rPr lang="ar-SA" b="1" dirty="0">
                <a:solidFill>
                  <a:srgbClr val="00B0F0"/>
                </a:solidFill>
                <a:latin typeface="Calibri"/>
                <a:ea typeface="Calibri"/>
              </a:rPr>
              <a:t>جُمَلٌ مُقْتَرَحَةٌ للتَّحِيَة:</a:t>
            </a:r>
            <a:endParaRPr lang="he-IL" sz="1400" dirty="0">
              <a:solidFill>
                <a:srgbClr val="00B0F0"/>
              </a:solidFill>
              <a:latin typeface="Calibri"/>
              <a:ea typeface="Calibri"/>
              <a:cs typeface="Arial"/>
            </a:endParaRPr>
          </a:p>
          <a:p>
            <a:pPr indent="0">
              <a:lnSpc>
                <a:spcPct val="107000"/>
              </a:lnSpc>
              <a:spcAft>
                <a:spcPts val="800"/>
              </a:spcAft>
              <a:buNone/>
              <a:tabLst>
                <a:tab pos="1991360" algn="l"/>
              </a:tabLst>
            </a:pPr>
            <a:r>
              <a:rPr lang="he-IL" b="1" dirty="0">
                <a:latin typeface="Calibri"/>
                <a:ea typeface="Calibri"/>
              </a:rPr>
              <a:t>  </a:t>
            </a:r>
          </a:p>
          <a:p>
            <a:pPr indent="0">
              <a:lnSpc>
                <a:spcPct val="107000"/>
              </a:lnSpc>
              <a:spcAft>
                <a:spcPts val="800"/>
              </a:spcAft>
              <a:buNone/>
              <a:tabLst>
                <a:tab pos="1991360" algn="l"/>
              </a:tabLst>
            </a:pPr>
            <a:r>
              <a:rPr lang="he-IL" b="1" dirty="0">
                <a:latin typeface="Calibri"/>
                <a:ea typeface="Calibri"/>
              </a:rPr>
              <a:t>   * </a:t>
            </a:r>
            <a:r>
              <a:rPr lang="ar-SA" b="1" dirty="0">
                <a:latin typeface="Calibri"/>
                <a:ea typeface="Calibri"/>
              </a:rPr>
              <a:t>تَحِيَةٌ طَيِّبَةٌ وَبَعْدُ</a:t>
            </a:r>
            <a:endParaRPr lang="he-IL" sz="1400" dirty="0">
              <a:latin typeface="Calibri"/>
              <a:ea typeface="Calibri"/>
              <a:cs typeface="Arial"/>
            </a:endParaRPr>
          </a:p>
          <a:p>
            <a:pPr indent="0">
              <a:lnSpc>
                <a:spcPct val="107000"/>
              </a:lnSpc>
              <a:spcAft>
                <a:spcPts val="800"/>
              </a:spcAft>
              <a:buNone/>
              <a:tabLst>
                <a:tab pos="1991360" algn="l"/>
              </a:tabLst>
            </a:pPr>
            <a:endParaRPr lang="en-US" sz="1400" dirty="0">
              <a:latin typeface="Calibri"/>
              <a:ea typeface="Calibri"/>
              <a:cs typeface="Arial"/>
            </a:endParaRPr>
          </a:p>
          <a:p>
            <a:pPr marL="0" indent="0">
              <a:lnSpc>
                <a:spcPct val="107000"/>
              </a:lnSpc>
              <a:buNone/>
              <a:tabLst>
                <a:tab pos="1991360" algn="l"/>
              </a:tabLst>
            </a:pPr>
            <a:r>
              <a:rPr lang="he-IL" b="1" dirty="0">
                <a:latin typeface="Calibri"/>
                <a:ea typeface="Calibri"/>
              </a:rPr>
              <a:t>      * </a:t>
            </a:r>
            <a:r>
              <a:rPr lang="ar-SA" b="1" dirty="0">
                <a:latin typeface="Calibri"/>
                <a:ea typeface="Calibri"/>
              </a:rPr>
              <a:t>تَحِيَةٌ وَأَشْواقٌ قَلْبِيَّةٌ</a:t>
            </a:r>
          </a:p>
          <a:p>
            <a:pPr marL="0" indent="0">
              <a:lnSpc>
                <a:spcPct val="107000"/>
              </a:lnSpc>
              <a:buNone/>
              <a:tabLst>
                <a:tab pos="1991360" algn="l"/>
              </a:tabLst>
            </a:pPr>
            <a:endParaRPr lang="he-IL" b="1" dirty="0">
              <a:latin typeface="Calibri"/>
              <a:ea typeface="Calibri"/>
            </a:endParaRPr>
          </a:p>
          <a:p>
            <a:pPr marL="0" indent="0">
              <a:lnSpc>
                <a:spcPct val="107000"/>
              </a:lnSpc>
              <a:buNone/>
              <a:tabLst>
                <a:tab pos="1991360" algn="l"/>
              </a:tabLst>
            </a:pPr>
            <a:endParaRPr lang="en-US" sz="1400" dirty="0">
              <a:latin typeface="Calibri"/>
              <a:ea typeface="Calibri"/>
              <a:cs typeface="Arial"/>
            </a:endParaRPr>
          </a:p>
          <a:p>
            <a:pPr marL="0" lvl="0" indent="0">
              <a:lnSpc>
                <a:spcPct val="107000"/>
              </a:lnSpc>
              <a:buNone/>
              <a:tabLst>
                <a:tab pos="1991360" algn="l"/>
              </a:tabLst>
            </a:pPr>
            <a:r>
              <a:rPr lang="ar-SA" b="1" dirty="0">
                <a:latin typeface="Calibri"/>
                <a:ea typeface="Calibri"/>
              </a:rPr>
              <a:t>      * تَحِيَةٌ مُعَطَرَّةٌ بالْياسَمينِ أُرْسِلُها لَكَ</a:t>
            </a:r>
            <a:endParaRPr lang="en-US" sz="1400" dirty="0">
              <a:latin typeface="Calibri"/>
              <a:ea typeface="Calibri"/>
              <a:cs typeface="Arial"/>
            </a:endParaRPr>
          </a:p>
          <a:p>
            <a:pPr marL="411480" indent="0">
              <a:lnSpc>
                <a:spcPct val="107000"/>
              </a:lnSpc>
              <a:spcAft>
                <a:spcPts val="800"/>
              </a:spcAft>
              <a:buNone/>
              <a:tabLst>
                <a:tab pos="1991360" algn="l"/>
              </a:tabLst>
            </a:pPr>
            <a:endParaRPr lang="en-US" sz="1400" dirty="0">
              <a:latin typeface="Calibri"/>
              <a:ea typeface="Calibri"/>
              <a:cs typeface="Arial"/>
            </a:endParaRPr>
          </a:p>
          <a:p>
            <a:endParaRPr lang="he-IL" dirty="0"/>
          </a:p>
        </p:txBody>
      </p:sp>
    </p:spTree>
    <p:extLst>
      <p:ext uri="{BB962C8B-B14F-4D97-AF65-F5344CB8AC3E}">
        <p14:creationId xmlns:p14="http://schemas.microsoft.com/office/powerpoint/2010/main" val="117525501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solidFill>
                  <a:srgbClr val="00B0F0"/>
                </a:solidFill>
                <a:latin typeface="Calibri"/>
                <a:ea typeface="Calibri"/>
                <a:cs typeface="Arial"/>
              </a:rPr>
              <a:t>مَتْنُ الرِّسالَةِ:</a:t>
            </a:r>
            <a:endParaRPr lang="he-IL" dirty="0">
              <a:solidFill>
                <a:srgbClr val="00B0F0"/>
              </a:solidFill>
            </a:endParaRPr>
          </a:p>
        </p:txBody>
      </p:sp>
      <p:sp>
        <p:nvSpPr>
          <p:cNvPr id="3" name="מציין מיקום תוכן 2"/>
          <p:cNvSpPr>
            <a:spLocks noGrp="1"/>
          </p:cNvSpPr>
          <p:nvPr>
            <p:ph idx="1"/>
          </p:nvPr>
        </p:nvSpPr>
        <p:spPr>
          <a:xfrm>
            <a:off x="1463040" y="2348880"/>
            <a:ext cx="6196405" cy="3374189"/>
          </a:xfrm>
        </p:spPr>
        <p:txBody>
          <a:bodyPr/>
          <a:lstStyle/>
          <a:p>
            <a:pPr marL="0" indent="0">
              <a:lnSpc>
                <a:spcPct val="107000"/>
              </a:lnSpc>
              <a:spcAft>
                <a:spcPts val="800"/>
              </a:spcAft>
              <a:buNone/>
              <a:tabLst>
                <a:tab pos="2016760" algn="l"/>
              </a:tabLst>
            </a:pPr>
            <a:r>
              <a:rPr lang="ar-SA" dirty="0">
                <a:latin typeface="Calibri"/>
                <a:ea typeface="Calibri"/>
              </a:rPr>
              <a:t> </a:t>
            </a:r>
            <a:r>
              <a:rPr lang="ar-SA" sz="3200" dirty="0">
                <a:latin typeface="Calibri"/>
                <a:ea typeface="Calibri"/>
              </a:rPr>
              <a:t>يَتَضَمَّنُ مَتْنُ الرِّسالَةِ الْمَوْضوعَةَ الرَّئيسِيَّةَ الَّتي كُتِبَتِ الرِّسالَةُ مِنْ أَجْلِها أَيْ أَنَّ الْكاتِبَ يَكْتُبُ الْغَرَضَ مِنَ الرِّسالَةِ، أَوْ بِمَعْنَى آخَرَ ماذا يُريدُ أَنْ يُخْبِرَ أَوْ يَطْلُبَ مِنَ الشَّخْصِ الَّذي أَرْسَل إِلَيْهِ الرِّسالَةَ.</a:t>
            </a:r>
            <a:endParaRPr lang="he-IL" sz="3200" dirty="0"/>
          </a:p>
        </p:txBody>
      </p:sp>
    </p:spTree>
    <p:extLst>
      <p:ext uri="{BB962C8B-B14F-4D97-AF65-F5344CB8AC3E}">
        <p14:creationId xmlns:p14="http://schemas.microsoft.com/office/powerpoint/2010/main" val="82805042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95023" y="817582"/>
            <a:ext cx="6861353" cy="1202485"/>
          </a:xfrm>
        </p:spPr>
        <p:txBody>
          <a:bodyPr>
            <a:normAutofit/>
          </a:bodyPr>
          <a:lstStyle/>
          <a:p>
            <a:pPr indent="457200">
              <a:lnSpc>
                <a:spcPct val="107000"/>
              </a:lnSpc>
              <a:spcAft>
                <a:spcPts val="800"/>
              </a:spcAft>
              <a:tabLst>
                <a:tab pos="2016760" algn="l"/>
              </a:tabLst>
            </a:pPr>
            <a:r>
              <a:rPr lang="ar-SA" dirty="0">
                <a:latin typeface="Calibri"/>
                <a:ea typeface="Calibri"/>
                <a:cs typeface="Arial"/>
              </a:rPr>
              <a:t>  جُمْلَةُ الْخاتِمَةِ</a:t>
            </a:r>
            <a:endParaRPr lang="he-IL" dirty="0"/>
          </a:p>
        </p:txBody>
      </p:sp>
      <p:sp>
        <p:nvSpPr>
          <p:cNvPr id="3" name="מציין מיקום תוכן 2"/>
          <p:cNvSpPr>
            <a:spLocks noGrp="1"/>
          </p:cNvSpPr>
          <p:nvPr>
            <p:ph idx="1"/>
          </p:nvPr>
        </p:nvSpPr>
        <p:spPr>
          <a:xfrm>
            <a:off x="1463040" y="1484784"/>
            <a:ext cx="6196405" cy="4238285"/>
          </a:xfrm>
        </p:spPr>
        <p:txBody>
          <a:bodyPr>
            <a:normAutofit/>
          </a:bodyPr>
          <a:lstStyle/>
          <a:p>
            <a:pPr indent="0">
              <a:lnSpc>
                <a:spcPct val="107000"/>
              </a:lnSpc>
              <a:spcAft>
                <a:spcPts val="800"/>
              </a:spcAft>
              <a:buNone/>
              <a:tabLst>
                <a:tab pos="2016760" algn="l"/>
              </a:tabLst>
            </a:pPr>
            <a:r>
              <a:rPr lang="ar-SA" sz="3000" dirty="0">
                <a:solidFill>
                  <a:srgbClr val="00B0F0"/>
                </a:solidFill>
                <a:latin typeface="Calibri"/>
                <a:ea typeface="Calibri"/>
              </a:rPr>
              <a:t>جُمَلٌ مُقْتَرَحَةٌ للخِتامِ :</a:t>
            </a:r>
            <a:endParaRPr lang="en-US" sz="1400" dirty="0">
              <a:latin typeface="Calibri"/>
              <a:ea typeface="Calibri"/>
              <a:cs typeface="Arial"/>
            </a:endParaRPr>
          </a:p>
          <a:p>
            <a:pPr indent="0">
              <a:lnSpc>
                <a:spcPct val="107000"/>
              </a:lnSpc>
              <a:spcAft>
                <a:spcPts val="800"/>
              </a:spcAft>
              <a:buNone/>
              <a:tabLst>
                <a:tab pos="2016760" algn="l"/>
              </a:tabLst>
            </a:pPr>
            <a:r>
              <a:rPr lang="ar-SA" sz="2600" dirty="0">
                <a:latin typeface="Calibri"/>
                <a:ea typeface="Calibri"/>
              </a:rPr>
              <a:t> * أَرْجو أَنْ ... </a:t>
            </a:r>
            <a:endParaRPr lang="en-US" sz="2600" dirty="0">
              <a:latin typeface="Calibri"/>
              <a:ea typeface="Calibri"/>
              <a:cs typeface="Arial"/>
            </a:endParaRPr>
          </a:p>
          <a:p>
            <a:pPr indent="0">
              <a:lnSpc>
                <a:spcPct val="107000"/>
              </a:lnSpc>
              <a:spcAft>
                <a:spcPts val="800"/>
              </a:spcAft>
              <a:buNone/>
              <a:tabLst>
                <a:tab pos="2016760" algn="l"/>
              </a:tabLst>
            </a:pPr>
            <a:r>
              <a:rPr lang="ar-SA" sz="2600" dirty="0">
                <a:latin typeface="Calibri"/>
                <a:ea typeface="Calibri"/>
              </a:rPr>
              <a:t> *آمُلُ أَنْ ...</a:t>
            </a:r>
            <a:endParaRPr lang="en-US" sz="2600" dirty="0">
              <a:latin typeface="Calibri"/>
              <a:ea typeface="Calibri"/>
              <a:cs typeface="Arial"/>
            </a:endParaRPr>
          </a:p>
          <a:p>
            <a:pPr marL="314325" indent="0">
              <a:lnSpc>
                <a:spcPct val="107000"/>
              </a:lnSpc>
              <a:spcAft>
                <a:spcPts val="800"/>
              </a:spcAft>
              <a:buNone/>
              <a:tabLst>
                <a:tab pos="2016760" algn="l"/>
              </a:tabLst>
            </a:pPr>
            <a:r>
              <a:rPr lang="ar-SA" sz="2600" dirty="0">
                <a:latin typeface="Calibri"/>
                <a:ea typeface="Calibri"/>
              </a:rPr>
              <a:t>*وَفي الْخِتامِ أَوَدُّ أَنْ ...   </a:t>
            </a:r>
            <a:endParaRPr lang="he-IL" sz="1400" dirty="0">
              <a:latin typeface="Calibri"/>
              <a:ea typeface="Calibri"/>
              <a:cs typeface="Arial"/>
            </a:endParaRPr>
          </a:p>
          <a:p>
            <a:pPr marL="314325" indent="0">
              <a:lnSpc>
                <a:spcPct val="107000"/>
              </a:lnSpc>
              <a:spcAft>
                <a:spcPts val="800"/>
              </a:spcAft>
              <a:buNone/>
              <a:tabLst>
                <a:tab pos="2016760" algn="l"/>
              </a:tabLst>
            </a:pPr>
            <a:r>
              <a:rPr lang="ar-SA" dirty="0">
                <a:latin typeface="Calibri"/>
                <a:ea typeface="Calibri"/>
              </a:rPr>
              <a:t>*وَأَخيرًا، أَتَمَنَى أَنْ ....</a:t>
            </a:r>
            <a:endParaRPr lang="en-US" sz="1400" dirty="0">
              <a:latin typeface="Calibri"/>
              <a:ea typeface="Calibri"/>
              <a:cs typeface="Arial"/>
            </a:endParaRPr>
          </a:p>
          <a:p>
            <a:pPr indent="0">
              <a:lnSpc>
                <a:spcPct val="107000"/>
              </a:lnSpc>
              <a:spcAft>
                <a:spcPts val="800"/>
              </a:spcAft>
              <a:buNone/>
              <a:tabLst>
                <a:tab pos="1819910" algn="l"/>
              </a:tabLst>
            </a:pPr>
            <a:r>
              <a:rPr lang="ar-SA" sz="2600" b="1" dirty="0">
                <a:solidFill>
                  <a:srgbClr val="00B0F0"/>
                </a:solidFill>
                <a:latin typeface="Calibri"/>
                <a:ea typeface="Calibri"/>
              </a:rPr>
              <a:t>اِسْمُ الْمُرْسِلِ وَتَوقيعِهِ:</a:t>
            </a:r>
            <a:endParaRPr lang="en-US" sz="2600" b="1" dirty="0">
              <a:solidFill>
                <a:srgbClr val="00B0F0"/>
              </a:solidFill>
              <a:latin typeface="Calibri"/>
              <a:ea typeface="Calibri"/>
              <a:cs typeface="Arial"/>
            </a:endParaRPr>
          </a:p>
          <a:p>
            <a:pPr indent="0">
              <a:lnSpc>
                <a:spcPct val="107000"/>
              </a:lnSpc>
              <a:spcAft>
                <a:spcPts val="800"/>
              </a:spcAft>
              <a:buNone/>
              <a:tabLst>
                <a:tab pos="1819910" algn="l"/>
              </a:tabLst>
            </a:pPr>
            <a:r>
              <a:rPr lang="ar-SA" dirty="0">
                <a:latin typeface="Calibri"/>
                <a:ea typeface="Calibri"/>
              </a:rPr>
              <a:t>يَكْتُبُ اِسْمَ الْمُرْسِلِ وَالتَّوْقيعِ في الْجِهَةِ الْيُسْرَى أَسْفَلَ الصَّفْحَةِ </a:t>
            </a:r>
            <a:endParaRPr lang="en-US" sz="1400" dirty="0">
              <a:latin typeface="Calibri"/>
              <a:ea typeface="Calibri"/>
              <a:cs typeface="Arial"/>
            </a:endParaRPr>
          </a:p>
          <a:p>
            <a:pPr indent="0">
              <a:lnSpc>
                <a:spcPct val="107000"/>
              </a:lnSpc>
              <a:spcAft>
                <a:spcPts val="800"/>
              </a:spcAft>
              <a:buNone/>
              <a:tabLst>
                <a:tab pos="1819910" algn="l"/>
              </a:tabLst>
            </a:pPr>
            <a:endParaRPr lang="en-US" sz="1400" dirty="0">
              <a:latin typeface="Calibri"/>
              <a:ea typeface="Calibri"/>
              <a:cs typeface="Arial"/>
            </a:endParaRPr>
          </a:p>
        </p:txBody>
      </p:sp>
    </p:spTree>
    <p:extLst>
      <p:ext uri="{BB962C8B-B14F-4D97-AF65-F5344CB8AC3E}">
        <p14:creationId xmlns:p14="http://schemas.microsoft.com/office/powerpoint/2010/main" val="31395707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נעץ">
  <a:themeElements>
    <a:clrScheme name="נעץ">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נעץ">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נעץ">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176</TotalTime>
  <Words>394</Words>
  <Application>Microsoft Office PowerPoint</Application>
  <PresentationFormat>عرض على الشاشة (4:3)</PresentationFormat>
  <Paragraphs>92</Paragraphs>
  <Slides>10</Slides>
  <Notes>1</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10</vt:i4>
      </vt:variant>
    </vt:vector>
  </HeadingPairs>
  <TitlesOfParts>
    <vt:vector size="17" baseType="lpstr">
      <vt:lpstr>Brush Script MT</vt:lpstr>
      <vt:lpstr>Calibri</vt:lpstr>
      <vt:lpstr>Constantia</vt:lpstr>
      <vt:lpstr>Franklin Gothic Book</vt:lpstr>
      <vt:lpstr>Rage Italic</vt:lpstr>
      <vt:lpstr>Wingdings</vt:lpstr>
      <vt:lpstr>נעץ</vt:lpstr>
      <vt:lpstr>الرَّسائِلُ   </vt:lpstr>
      <vt:lpstr> الرِّسالَةُ الشَّخْصِيَّةُ: </vt:lpstr>
      <vt:lpstr>عناصر الرسالة الشخصية</vt:lpstr>
      <vt:lpstr>مبنى الرسالة الشخصية:</vt:lpstr>
      <vt:lpstr>ماذا نَكْتُبُ في كُلِّ قِسْمٍ مِنَ الرِّسالَةِ؟ </vt:lpstr>
      <vt:lpstr>جُمْلَةُ التَّوَجُّهِ:  </vt:lpstr>
      <vt:lpstr>جُمْلَةُ التَّحَيَة: </vt:lpstr>
      <vt:lpstr>مَتْنُ الرِّسالَةِ:</vt:lpstr>
      <vt:lpstr>  جُمْلَةُ الْخاتِمَةِ</vt:lpstr>
      <vt:lpstr> نَموذَجٌ لِرِسالَةٍ شَخْصِيَّةٍ</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الرسائل</dc:title>
  <dc:creator>User</dc:creator>
  <cp:lastModifiedBy>pc</cp:lastModifiedBy>
  <cp:revision>23</cp:revision>
  <dcterms:created xsi:type="dcterms:W3CDTF">2020-09-18T17:53:52Z</dcterms:created>
  <dcterms:modified xsi:type="dcterms:W3CDTF">2020-10-11T06:52:33Z</dcterms:modified>
</cp:coreProperties>
</file>