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E7F34A2-D973-4833-84CB-A5BB48371499}" type="datetimeFigureOut">
              <a:rPr lang="he-IL" smtClean="0"/>
              <a:t>ב'/תשרי/תשפ"א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CEAD6FC-5BC0-49B4-8670-977F16F37E9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الفاعل وأنواعه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28486"/>
            <a:ext cx="6192688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93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7584" y="1124744"/>
            <a:ext cx="7565464" cy="3579849"/>
          </a:xfrm>
        </p:spPr>
        <p:txBody>
          <a:bodyPr>
            <a:noAutofit/>
          </a:bodyPr>
          <a:lstStyle/>
          <a:p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أمامك الجمل التالية  هيا نحاول أن نبحث عن الفاعل في كل جملة منها !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1) رَفَعَ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جَدّي 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حاجِبَيْهِ</a:t>
            </a: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الفاعل: جدي</a:t>
            </a: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2)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فَتَحَ عَيْنَيْهِ 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الفاعل: مستتر</a:t>
            </a: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3)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شَعَرْتُ بِالسَّعادَةِ 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الفاعل: ضمير متصل</a:t>
            </a:r>
          </a:p>
          <a:p>
            <a:pPr lvl="0"/>
            <a:endParaRPr lang="ar-SA" sz="2800" b="0" dirty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endParaRPr lang="ar-SA" sz="2800" b="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endParaRPr lang="ar-SA" sz="2800" b="0" dirty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endParaRPr lang="ar-SA" sz="2800" b="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endParaRPr lang="he-IL" sz="2800" b="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830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2000" b="0" dirty="0" smtClean="0">
                <a:latin typeface="Traditional Arabic" pitchFamily="18" charset="-78"/>
                <a:cs typeface="Traditional Arabic" pitchFamily="18" charset="-78"/>
              </a:rPr>
              <a:t>4</a:t>
            </a:r>
            <a:r>
              <a:rPr lang="ar-SA" sz="2800" b="0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r>
              <a:rPr lang="ar-SA" sz="3600" b="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أتَنَقَّلُ</a:t>
            </a:r>
            <a:r>
              <a:rPr lang="ar-SA" sz="4000" b="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عَلى</a:t>
            </a:r>
            <a:r>
              <a:rPr lang="en-US" sz="3200" b="0" dirty="0">
                <a:latin typeface="Traditional Arabic" pitchFamily="18" charset="-78"/>
                <a:cs typeface="Traditional Arabic" pitchFamily="18" charset="-78"/>
              </a:rPr>
              <a:t> 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مَتْنِ طائِرَةٍ 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الفاعل: مستتر</a:t>
            </a:r>
          </a:p>
          <a:p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5)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أَنا أَشْعُرُ بِالدَّهْشَةِ 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: مستتر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6)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لَقَدْ تَعَلَّمْتُ شَيْئًا 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جَديدًا</a:t>
            </a:r>
          </a:p>
          <a:p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الفاعل: ضمير متصل</a:t>
            </a:r>
            <a:endParaRPr lang="he-IL" sz="2800" b="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826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نستنج من خلال الأمثلة أن للفاعل ثلاث حالات / أنواع وهي :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الفاعل عندما يكون اسما ظاهرا  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الفاعل عندما يكون ضميرا متصلا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الفاعل عندما يكون </a:t>
            </a:r>
            <a:r>
              <a:rPr lang="ar-SA" sz="2800" b="0" dirty="0" smtClean="0">
                <a:latin typeface="Traditional Arabic" pitchFamily="18" charset="-78"/>
                <a:cs typeface="Traditional Arabic" pitchFamily="18" charset="-78"/>
              </a:rPr>
              <a:t>ضميرا 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مستترا (غير ظاهر في الجملة)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نَسْتَنْتِجُ أَنَّ الْفاعِلَ يَرِدُ بَعْدَ الْفِعْلِ، وَهُوَ عِبارَةٌ عَنِ اسْمٍ يَدُلُّنا عَلى مَنْ قامَ بِالْفِعْلِ.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 err="1">
                <a:latin typeface="Traditional Arabic" pitchFamily="18" charset="-78"/>
                <a:cs typeface="Traditional Arabic" pitchFamily="18" charset="-78"/>
              </a:rPr>
              <a:t>نسنتج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أيضا أن الفاعل  وفي حالاته الثلاث يكون دائما اسما .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مهما كان نوع الفاعل لا بد له أن يأتي بعد الفعل دائما .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لنستدل على الفاعل نسأل عنه إذا كان عاقلا بأداة الاستفهام (مَنْ؟) ولغير العاقل بأداة الاستفهام (ما؟)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he-IL" sz="2800" b="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951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أمثله </a:t>
            </a:r>
            <a:r>
              <a:rPr lang="ar-SA" sz="4000" dirty="0" err="1" smtClean="0">
                <a:latin typeface="Traditional Arabic" pitchFamily="18" charset="-78"/>
                <a:cs typeface="Traditional Arabic" pitchFamily="18" charset="-78"/>
              </a:rPr>
              <a:t>للتذويت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المثال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الأول : اِجتاحت </a:t>
            </a:r>
            <a:r>
              <a:rPr lang="ar-SA" sz="3200" b="0" dirty="0" err="1">
                <a:latin typeface="Traditional Arabic" pitchFamily="18" charset="-78"/>
                <a:cs typeface="Traditional Arabic" pitchFamily="18" charset="-78"/>
              </a:rPr>
              <a:t>الكورونا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 العالمَ بِأسرهِ 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الفاعل  هنا </a:t>
            </a:r>
            <a:r>
              <a:rPr lang="ar-SA" sz="3200" b="0" u="sng" dirty="0" err="1">
                <a:latin typeface="Traditional Arabic" pitchFamily="18" charset="-78"/>
                <a:cs typeface="Traditional Arabic" pitchFamily="18" charset="-78"/>
              </a:rPr>
              <a:t>الكورونا</a:t>
            </a:r>
            <a:r>
              <a:rPr lang="ar-SA" sz="3200" b="0" u="sng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 ونوعه </a:t>
            </a:r>
            <a:r>
              <a:rPr lang="ar-SA" sz="3200" b="0" u="sng" dirty="0">
                <a:latin typeface="Traditional Arabic" pitchFamily="18" charset="-78"/>
                <a:cs typeface="Traditional Arabic" pitchFamily="18" charset="-78"/>
              </a:rPr>
              <a:t>اسما ظاهرا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 أي أنه وارد في الجملة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he-IL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091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المثال الثاني :  حافظْ</a:t>
            </a: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تُ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على النّظافةِ         الفاعل  _ تُ (تاء الفاعل/ المتحركة)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             حافظْ</a:t>
            </a: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تَ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على النّظافةِ          الفاعل _ تَ(تاء الفاعل/ المتحركة)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             حافظْ</a:t>
            </a: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تِ 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على النّظافةِ          الفاعل _ تِ(تاء الفاعل/ المتحركة)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             حافَظ</a:t>
            </a: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ا 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على النَّظافةِ           الفاعل_ ا (ألف الاثنين)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he-IL" sz="2800" b="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464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حافظْ</a:t>
            </a:r>
            <a:r>
              <a:rPr lang="ar-SA" sz="3200" b="0" u="sng" dirty="0">
                <a:latin typeface="Traditional Arabic" pitchFamily="18" charset="-78"/>
                <a:cs typeface="Traditional Arabic" pitchFamily="18" charset="-78"/>
              </a:rPr>
              <a:t>نا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على النَّظافةِ          الفاعل _</a:t>
            </a:r>
            <a:r>
              <a:rPr lang="ar-SA" sz="3200" b="0" dirty="0" err="1">
                <a:latin typeface="Traditional Arabic" pitchFamily="18" charset="-78"/>
                <a:cs typeface="Traditional Arabic" pitchFamily="18" charset="-78"/>
              </a:rPr>
              <a:t>نا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 (ناء الفاعل)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حافظت</a:t>
            </a:r>
            <a:r>
              <a:rPr lang="ar-SA" sz="3200" b="0" u="sng" dirty="0" smtClean="0"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على النَّظافةِ          الفاعل _ ا (ألف الاثنين)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حافظْ</a:t>
            </a:r>
            <a:r>
              <a:rPr lang="ar-SA" sz="3200" b="0" u="sng" dirty="0" smtClean="0">
                <a:latin typeface="Traditional Arabic" pitchFamily="18" charset="-78"/>
                <a:cs typeface="Traditional Arabic" pitchFamily="18" charset="-78"/>
              </a:rPr>
              <a:t>نَ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على النَّظافةِ         الفاعل _ (نون النسوة)</a:t>
            </a:r>
            <a:endParaRPr lang="en-US" sz="32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حافَظ</a:t>
            </a:r>
            <a:r>
              <a:rPr lang="ar-SA" sz="3200" b="0" u="sng" dirty="0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0" dirty="0" smtClean="0">
                <a:latin typeface="Traditional Arabic" pitchFamily="18" charset="-78"/>
                <a:cs typeface="Traditional Arabic" pitchFamily="18" charset="-78"/>
              </a:rPr>
              <a:t>ا </a:t>
            </a:r>
            <a:r>
              <a:rPr lang="ar-SA" sz="3200" b="0" dirty="0">
                <a:latin typeface="Traditional Arabic" pitchFamily="18" charset="-78"/>
                <a:cs typeface="Traditional Arabic" pitchFamily="18" charset="-78"/>
              </a:rPr>
              <a:t>على النَّظافةِ          الفاعل _ (واو الجماعة) </a:t>
            </a:r>
            <a:endParaRPr lang="ar-SA" sz="3200" b="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ar-SA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dirty="0"/>
              <a:t> 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في جميع الأمثلة المذكورة أعلاه الفاعل هو الضمير المتصل المخطوط تحته الفاعل هنا يسمى ضميرا ظاهرًا  (لأنه يظهر في الجملة)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he-IL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997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المثال الثالث :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1)   اِستمرَ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 في البحثِ عن طريقِ النّجاحِ    .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فاعل الفعل اِستمرَ غير ظاهر في الجملة ولا يجوز أن يأتي الفعل في الجملة دون فاعل ، لذلك نقول في مثل هذه الحالة أن الفاعل ضميرا مستترا (غير ظاهر في الجملة ) ونقدّره (أي نلائم للفعل  ضميره المنفصل  ) بالضمير المنفصل الملائم </a:t>
            </a:r>
            <a:r>
              <a:rPr lang="ar-SA" sz="2800" b="0" dirty="0" smtClean="0">
                <a:latin typeface="Traditional Arabic" pitchFamily="18" charset="-78"/>
                <a:cs typeface="Traditional Arabic" pitchFamily="18" charset="-78"/>
              </a:rPr>
              <a:t>للفعل</a:t>
            </a: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اذًا الفاعل للفعل استمر ضميرا مستترا تقديره (هو)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he-IL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721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/>
              <a:t>2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)</a:t>
            </a:r>
            <a:r>
              <a:rPr lang="ar-SA" sz="2800" b="0" u="sng" dirty="0">
                <a:latin typeface="Traditional Arabic" pitchFamily="18" charset="-78"/>
                <a:cs typeface="Traditional Arabic" pitchFamily="18" charset="-78"/>
              </a:rPr>
              <a:t> فازتْ</a:t>
            </a: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 باحترامِ الجميع      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الفاعل هنا ضميرا مستترا تقديره هي  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3) اِقرأ درسَكَ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2800" b="0" dirty="0">
                <a:latin typeface="Traditional Arabic" pitchFamily="18" charset="-78"/>
                <a:cs typeface="Traditional Arabic" pitchFamily="18" charset="-78"/>
              </a:rPr>
              <a:t>الفاعل ضمير مستتر تقديره (أنتَ) </a:t>
            </a: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en-US" sz="2800" b="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33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וויות">
  <a:themeElements>
    <a:clrScheme name="זוויות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זוויות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ווי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</TotalTime>
  <Words>296</Words>
  <Application>Microsoft Office PowerPoint</Application>
  <PresentationFormat>‫הצגה על המסך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זוויות</vt:lpstr>
      <vt:lpstr>الفاعل وأنواعه</vt:lpstr>
      <vt:lpstr>מצגת של PowerPoint</vt:lpstr>
      <vt:lpstr>מצגת של PowerPoint</vt:lpstr>
      <vt:lpstr>מצגת של PowerPoint</vt:lpstr>
      <vt:lpstr>أمثله للتذويت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الفاعل وأنواعه</dc:title>
  <dc:creator>Win10</dc:creator>
  <cp:lastModifiedBy>Win10</cp:lastModifiedBy>
  <cp:revision>6</cp:revision>
  <dcterms:created xsi:type="dcterms:W3CDTF">2020-09-19T19:13:38Z</dcterms:created>
  <dcterms:modified xsi:type="dcterms:W3CDTF">2020-09-20T17:33:40Z</dcterms:modified>
</cp:coreProperties>
</file>