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08" r:id="rId2"/>
  </p:sldMasterIdLst>
  <p:notesMasterIdLst>
    <p:notesMasterId r:id="rId29"/>
  </p:notesMasterIdLst>
  <p:sldIdLst>
    <p:sldId id="265" r:id="rId3"/>
    <p:sldId id="277" r:id="rId4"/>
    <p:sldId id="279" r:id="rId5"/>
    <p:sldId id="281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72" r:id="rId19"/>
    <p:sldId id="273" r:id="rId20"/>
    <p:sldId id="275" r:id="rId21"/>
    <p:sldId id="257" r:id="rId22"/>
    <p:sldId id="264" r:id="rId23"/>
    <p:sldId id="259" r:id="rId24"/>
    <p:sldId id="261" r:id="rId25"/>
    <p:sldId id="262" r:id="rId26"/>
    <p:sldId id="260" r:id="rId27"/>
    <p:sldId id="270" r:id="rId2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40513-89A7-4148-A08A-F501DED0674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9A787-920C-40BE-9561-3EDA23244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6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C2E691F9-D38E-4010-BA50-ACDF4759376A}" type="slidenum">
              <a:rPr lang="ar-SA" smtClean="0">
                <a:latin typeface="Arial" pitchFamily="34" charset="0"/>
              </a:rPr>
              <a:pPr eaLnBrk="1" hangingPunct="1"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59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C2E691F9-D38E-4010-BA50-ACDF4759376A}" type="slidenum">
              <a:rPr lang="ar-SA" smtClean="0">
                <a:latin typeface="Arial" pitchFamily="34" charset="0"/>
              </a:rPr>
              <a:pPr eaLnBrk="1" hangingPunct="1"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380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C2E691F9-D38E-4010-BA50-ACDF4759376A}" type="slidenum">
              <a:rPr lang="ar-SA" smtClean="0">
                <a:latin typeface="Arial" pitchFamily="34" charset="0"/>
              </a:rPr>
              <a:pPr eaLnBrk="1" hangingPunct="1"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21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C2E691F9-D38E-4010-BA50-ACDF4759376A}" type="slidenum">
              <a:rPr lang="ar-SA" smtClean="0">
                <a:latin typeface="Arial" pitchFamily="34" charset="0"/>
              </a:rPr>
              <a:pPr eaLnBrk="1" hangingPunct="1"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470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C2E691F9-D38E-4010-BA50-ACDF4759376A}" type="slidenum">
              <a:rPr lang="ar-SA" smtClean="0">
                <a:latin typeface="Arial" pitchFamily="34" charset="0"/>
              </a:rPr>
              <a:pPr eaLnBrk="1" hangingPunct="1"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3722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C2E691F9-D38E-4010-BA50-ACDF4759376A}" type="slidenum">
              <a:rPr lang="ar-SA" smtClean="0">
                <a:latin typeface="Arial" pitchFamily="34" charset="0"/>
              </a:rPr>
              <a:pPr eaLnBrk="1" hangingPunct="1"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705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6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3E7B7-8CA3-4E0D-94C1-EFACBED4416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33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6D267-3209-40A3-92E0-F8848071F29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48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D024D-6ACA-4F0E-858E-84E15280F93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4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7C1DF-33D9-4C32-AFC7-E7E2CED2831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31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27939-4388-47BC-B2FF-55B2A0825CC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95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85348-F3C3-4456-AF70-BDBFB4F2072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91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C2C28-2A8E-43B1-96FE-40107F3444D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80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C5D4B-33A6-4B38-B4D6-5C0593E41DE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6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36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BF14C-3E6E-4A8A-B144-9265E3EE762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77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84A35-90D5-4D36-8D81-8DDB8C19D0F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17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C5AF3-D6A2-445B-B45C-B96052D9D36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4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8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2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7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8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0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3185DB2-083A-4F67-A042-9368CB65F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2DF2C79-A3B9-4FC0-81AD-E04813994D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3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F41AC0-5D4A-4722-BF32-E2E8B3239D23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4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0.xml"/><Relationship Id="rId18" Type="http://schemas.openxmlformats.org/officeDocument/2006/relationships/slide" Target="slide2.xml"/><Relationship Id="rId3" Type="http://schemas.openxmlformats.org/officeDocument/2006/relationships/slide" Target="slide11.xml"/><Relationship Id="rId21" Type="http://schemas.openxmlformats.org/officeDocument/2006/relationships/slide" Target="slide22.xml"/><Relationship Id="rId7" Type="http://schemas.openxmlformats.org/officeDocument/2006/relationships/slide" Target="slide21.xml"/><Relationship Id="rId12" Type="http://schemas.openxmlformats.org/officeDocument/2006/relationships/slide" Target="slide6.xml"/><Relationship Id="rId17" Type="http://schemas.openxmlformats.org/officeDocument/2006/relationships/slide" Target="slide24.xml"/><Relationship Id="rId2" Type="http://schemas.openxmlformats.org/officeDocument/2006/relationships/slide" Target="slide20.xml"/><Relationship Id="rId16" Type="http://schemas.openxmlformats.org/officeDocument/2006/relationships/slide" Target="slide16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13.xml"/><Relationship Id="rId15" Type="http://schemas.openxmlformats.org/officeDocument/2006/relationships/slide" Target="slide7.xml"/><Relationship Id="rId10" Type="http://schemas.openxmlformats.org/officeDocument/2006/relationships/slide" Target="slide23.xml"/><Relationship Id="rId19" Type="http://schemas.openxmlformats.org/officeDocument/2006/relationships/slide" Target="slide9.xml"/><Relationship Id="rId4" Type="http://schemas.openxmlformats.org/officeDocument/2006/relationships/slide" Target="slide15.xml"/><Relationship Id="rId9" Type="http://schemas.openxmlformats.org/officeDocument/2006/relationships/slide" Target="slide19.xml"/><Relationship Id="rId14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dullah\Desktop\ms7f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95969"/>
            <a:ext cx="3240359" cy="276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71"/>
          <a:stretch/>
        </p:blipFill>
        <p:spPr>
          <a:xfrm>
            <a:off x="-309795" y="2249716"/>
            <a:ext cx="2433524" cy="5484411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23528" y="476672"/>
            <a:ext cx="85689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b="1" dirty="0"/>
              <a:t>مدرسة الباطن الابتدائية- أم الفحم</a:t>
            </a:r>
          </a:p>
          <a:p>
            <a:pPr algn="ctr"/>
            <a:endParaRPr lang="en-US" sz="6600" dirty="0"/>
          </a:p>
        </p:txBody>
      </p:sp>
      <p:sp>
        <p:nvSpPr>
          <p:cNvPr id="6" name="מלבן 5"/>
          <p:cNvSpPr/>
          <p:nvPr/>
        </p:nvSpPr>
        <p:spPr>
          <a:xfrm>
            <a:off x="1601751" y="1741885"/>
            <a:ext cx="69127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حصة دين إسلامي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609699" y="2757548"/>
            <a:ext cx="39966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7200" b="1" dirty="0">
                <a:solidFill>
                  <a:schemeClr val="accent5">
                    <a:lumMod val="50000"/>
                  </a:schemeClr>
                </a:solidFill>
              </a:rPr>
              <a:t>للصف الرابع</a:t>
            </a:r>
            <a:endParaRPr lang="en-US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791200" y="4876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5181600" y="1066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1066800" y="5334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5181600" y="304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7239000" y="762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705600" y="2895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381000" y="3810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2895600" y="4800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8001000" y="16002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7391400" y="5867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304800" y="228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5334000" y="2667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0" y="304800"/>
            <a:ext cx="5334000" cy="3810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r-JO" sz="3200" dirty="0">
              <a:solidFill>
                <a:srgbClr val="33CCFF"/>
              </a:solidFill>
            </a:endParaRPr>
          </a:p>
          <a:p>
            <a:pPr algn="ctr"/>
            <a:r>
              <a:rPr lang="ar-SA" sz="3200" dirty="0" smtClean="0">
                <a:solidFill>
                  <a:srgbClr val="33CCFF"/>
                </a:solidFill>
              </a:rPr>
              <a:t>1-مَكّية</a:t>
            </a:r>
          </a:p>
          <a:p>
            <a:pPr algn="ctr"/>
            <a:r>
              <a:rPr lang="ar-SA" sz="3200" dirty="0" smtClean="0">
                <a:solidFill>
                  <a:srgbClr val="33CCFF"/>
                </a:solidFill>
              </a:rPr>
              <a:t>2- مَدَنِيّة</a:t>
            </a:r>
          </a:p>
        </p:txBody>
      </p:sp>
      <p:sp>
        <p:nvSpPr>
          <p:cNvPr id="8209" name="WordArt 17"/>
          <p:cNvSpPr>
            <a:spLocks noChangeArrowheads="1" noChangeShapeType="1" noTextEdit="1"/>
          </p:cNvSpPr>
          <p:nvPr/>
        </p:nvSpPr>
        <p:spPr bwMode="auto">
          <a:xfrm rot="-981085">
            <a:off x="4202113" y="4124325"/>
            <a:ext cx="4457700" cy="2152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6000" kern="10" dirty="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الكوكب السادس</a:t>
            </a:r>
          </a:p>
          <a:p>
            <a:pPr algn="ctr"/>
            <a:r>
              <a:rPr lang="ar-SA" sz="6000" kern="10" dirty="0" smtClean="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أَقْسامُ السُّوَر</a:t>
            </a:r>
            <a:endParaRPr lang="en-US" sz="6000" kern="10" dirty="0">
              <a:ln w="9525">
                <a:solidFill>
                  <a:srgbClr val="CC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rect">
                  <a:fillToRect l="50000" t="50000" r="50000" b="50000"/>
                </a:path>
              </a:gradFill>
              <a:latin typeface="Arial Black"/>
            </a:endParaRPr>
          </a:p>
        </p:txBody>
      </p:sp>
      <p:sp>
        <p:nvSpPr>
          <p:cNvPr id="17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57900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70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7924800" y="4572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181600" y="1066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838200" y="5638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4419600" y="533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7239000" y="762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6705600" y="2895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2514600" y="5181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114800" y="4953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5105400" y="3657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5562600" y="3200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0" y="381000"/>
            <a:ext cx="5105400" cy="4267200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8999">
                <a:srgbClr val="99CCFF"/>
              </a:gs>
              <a:gs pos="19500">
                <a:srgbClr val="CC99FF"/>
              </a:gs>
              <a:gs pos="32000">
                <a:srgbClr val="9966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8000">
                <a:srgbClr val="9966FF"/>
              </a:gs>
              <a:gs pos="80500">
                <a:srgbClr val="CC99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3600" b="1" dirty="0" smtClean="0">
                <a:solidFill>
                  <a:srgbClr val="CC0099"/>
                </a:solidFill>
              </a:rPr>
              <a:t>الآية</a:t>
            </a:r>
            <a:r>
              <a:rPr lang="ar-SA" sz="3600" dirty="0" smtClean="0">
                <a:solidFill>
                  <a:srgbClr val="CC0099"/>
                </a:solidFill>
              </a:rPr>
              <a:t> </a:t>
            </a:r>
          </a:p>
          <a:p>
            <a:pPr algn="ctr"/>
            <a:r>
              <a:rPr lang="ar-SA" sz="3600" dirty="0" smtClean="0">
                <a:solidFill>
                  <a:srgbClr val="CC0099"/>
                </a:solidFill>
              </a:rPr>
              <a:t>هِيَ الْجُمْلَةُ من كَلامِ الله في </a:t>
            </a:r>
          </a:p>
          <a:p>
            <a:pPr algn="ctr"/>
            <a:r>
              <a:rPr lang="ar-SA" sz="3600" dirty="0" smtClean="0">
                <a:solidFill>
                  <a:srgbClr val="CC0099"/>
                </a:solidFill>
              </a:rPr>
              <a:t>سُوَرِ القرآن لها بِدايةٌ وَنِهايَةٌ </a:t>
            </a:r>
          </a:p>
          <a:p>
            <a:pPr algn="ctr"/>
            <a:r>
              <a:rPr lang="ar-SA" sz="3600" dirty="0" smtClean="0">
                <a:solidFill>
                  <a:srgbClr val="CC0099"/>
                </a:solidFill>
              </a:rPr>
              <a:t>وتنتهي بِرقمٍ يُمَيّزها</a:t>
            </a:r>
            <a:endParaRPr lang="ar-JO" sz="3600" dirty="0">
              <a:solidFill>
                <a:srgbClr val="CC0099"/>
              </a:solidFill>
            </a:endParaRPr>
          </a:p>
        </p:txBody>
      </p: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 rot="-1059499">
            <a:off x="4876800" y="4267200"/>
            <a:ext cx="3895725" cy="1924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5400" kern="10" dirty="0">
                <a:ln w="9525">
                  <a:solidFill>
                    <a:srgbClr val="33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 Black"/>
              </a:rPr>
              <a:t>الكوكب السابع </a:t>
            </a:r>
          </a:p>
          <a:p>
            <a:pPr algn="ctr"/>
            <a:r>
              <a:rPr lang="ar-SA" sz="5400" kern="10" dirty="0" smtClean="0">
                <a:ln w="9525">
                  <a:solidFill>
                    <a:srgbClr val="33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 Black"/>
              </a:rPr>
              <a:t>تَعريف الآية</a:t>
            </a:r>
            <a:endParaRPr lang="en-US" sz="5400" kern="10" dirty="0">
              <a:ln w="9525">
                <a:solidFill>
                  <a:srgbClr val="33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15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57900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7066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7772400" y="5943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181600" y="1066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534400" y="304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4419600" y="533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7239000" y="762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7467600" y="19812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457200" y="6324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1371600" y="5257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2133600" y="6324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2819400" y="4953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533400" y="46482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5715000" y="2819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0" y="0"/>
            <a:ext cx="6203950" cy="44958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أَطْوَلُ آية في القرآن هِيَ:</a:t>
            </a:r>
          </a:p>
          <a:p>
            <a:pPr algn="ctr"/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(آيةُ الدَّيْن). وهي آية رقم 282 </a:t>
            </a:r>
          </a:p>
          <a:p>
            <a:pPr algn="ctr"/>
            <a:r>
              <a:rPr lang="ar-S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من سُورَةِ الْبَقَرَة</a:t>
            </a:r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 rot="-1502933">
            <a:off x="4146550" y="4073525"/>
            <a:ext cx="41148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48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99FF"/>
                </a:solidFill>
                <a:latin typeface="Arial Black"/>
              </a:rPr>
              <a:t>الكوكب الثامن</a:t>
            </a:r>
          </a:p>
          <a:p>
            <a:pPr algn="ctr"/>
            <a:r>
              <a:rPr lang="ar-SA" sz="4800" kern="10" dirty="0" smtClean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99FF"/>
                </a:solidFill>
                <a:latin typeface="Arial Black"/>
              </a:rPr>
              <a:t>آية الدّين</a:t>
            </a:r>
            <a:endParaRPr lang="en-US" sz="48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FF99FF"/>
              </a:solidFill>
              <a:latin typeface="Arial Black"/>
            </a:endParaRPr>
          </a:p>
        </p:txBody>
      </p:sp>
      <p:sp>
        <p:nvSpPr>
          <p:cNvPr id="17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57900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0651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209800" y="5334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5715000" y="8382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1143000" y="50292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8077200" y="381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7239000" y="762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6705600" y="2895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0" y="0"/>
            <a:ext cx="6172200" cy="4419600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8000">
                <a:srgbClr val="00CCCC"/>
              </a:gs>
              <a:gs pos="23500">
                <a:srgbClr val="9999FF"/>
              </a:gs>
              <a:gs pos="30001">
                <a:srgbClr val="2E6792"/>
              </a:gs>
              <a:gs pos="35501">
                <a:srgbClr val="3333CC"/>
              </a:gs>
              <a:gs pos="40500">
                <a:srgbClr val="1170FF"/>
              </a:gs>
              <a:gs pos="50000">
                <a:srgbClr val="006699"/>
              </a:gs>
              <a:gs pos="59500">
                <a:srgbClr val="1170FF"/>
              </a:gs>
              <a:gs pos="64500">
                <a:srgbClr val="3333CC"/>
              </a:gs>
              <a:gs pos="70000">
                <a:srgbClr val="2E6792"/>
              </a:gs>
              <a:gs pos="76500">
                <a:srgbClr val="9999FF"/>
              </a:gs>
              <a:gs pos="92000">
                <a:srgbClr val="00CCCC"/>
              </a:gs>
              <a:gs pos="100000">
                <a:srgbClr val="3399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يُسَنُ لِلْمُسْلِمِ أثْناءَ قراءةِ الْقرآن أَنْ يسَجُدَ 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عَنْدَ وجودِ علامَةِ سُجودٍ 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وَهُوَ الْمَقْصود بِسجودِ التّلاوةِ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وَيُوجَدُ في القرآن خَمْسَ عَشْرَةً سَجْدَةً.</a:t>
            </a: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1066800" y="6324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3581400" y="5105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4724400" y="4038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8001000" y="5867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6934200" y="46482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WordArt 20"/>
          <p:cNvSpPr>
            <a:spLocks noChangeArrowheads="1" noChangeShapeType="1" noTextEdit="1"/>
          </p:cNvSpPr>
          <p:nvPr/>
        </p:nvSpPr>
        <p:spPr bwMode="auto">
          <a:xfrm rot="-1329020">
            <a:off x="5029200" y="4038600"/>
            <a:ext cx="3686175" cy="1924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5400" kern="10" dirty="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CCFF"/>
                    </a:gs>
                    <a:gs pos="9000">
                      <a:srgbClr val="99CCFF"/>
                    </a:gs>
                    <a:gs pos="18000">
                      <a:srgbClr val="9966FF"/>
                    </a:gs>
                    <a:gs pos="30500">
                      <a:srgbClr val="CC99FF"/>
                    </a:gs>
                    <a:gs pos="41001">
                      <a:srgbClr val="99CCFF"/>
                    </a:gs>
                    <a:gs pos="50000">
                      <a:srgbClr val="CCCCFF"/>
                    </a:gs>
                    <a:gs pos="59000">
                      <a:srgbClr val="99CCFF"/>
                    </a:gs>
                    <a:gs pos="69500">
                      <a:srgbClr val="CC99FF"/>
                    </a:gs>
                    <a:gs pos="82000">
                      <a:srgbClr val="9966FF"/>
                    </a:gs>
                    <a:gs pos="91001">
                      <a:srgbClr val="99CCFF"/>
                    </a:gs>
                    <a:gs pos="100000">
                      <a:srgbClr val="CCCCFF"/>
                    </a:gs>
                  </a:gsLst>
                  <a:lin ang="18900000" scaled="1"/>
                </a:gradFill>
                <a:latin typeface="Arial Black"/>
              </a:rPr>
              <a:t>الكوكب التاسع</a:t>
            </a:r>
          </a:p>
          <a:p>
            <a:pPr algn="ctr"/>
            <a:r>
              <a:rPr lang="ar-SA" sz="5400" kern="10" smtClean="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CCFF"/>
                    </a:gs>
                    <a:gs pos="9000">
                      <a:srgbClr val="99CCFF"/>
                    </a:gs>
                    <a:gs pos="18000">
                      <a:srgbClr val="9966FF"/>
                    </a:gs>
                    <a:gs pos="30500">
                      <a:srgbClr val="CC99FF"/>
                    </a:gs>
                    <a:gs pos="41001">
                      <a:srgbClr val="99CCFF"/>
                    </a:gs>
                    <a:gs pos="50000">
                      <a:srgbClr val="CCCCFF"/>
                    </a:gs>
                    <a:gs pos="59000">
                      <a:srgbClr val="99CCFF"/>
                    </a:gs>
                    <a:gs pos="69500">
                      <a:srgbClr val="CC99FF"/>
                    </a:gs>
                    <a:gs pos="82000">
                      <a:srgbClr val="9966FF"/>
                    </a:gs>
                    <a:gs pos="91001">
                      <a:srgbClr val="99CCFF"/>
                    </a:gs>
                    <a:gs pos="100000">
                      <a:srgbClr val="CCCCFF"/>
                    </a:gs>
                  </a:gsLst>
                  <a:lin ang="18900000" scaled="1"/>
                </a:gradFill>
                <a:latin typeface="Arial Black"/>
              </a:rPr>
              <a:t>سجود التلاوة</a:t>
            </a:r>
            <a:endParaRPr lang="en-US" sz="5400" kern="10" dirty="0">
              <a:ln w="9525">
                <a:solidFill>
                  <a:srgbClr val="FF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CCFF"/>
                  </a:gs>
                  <a:gs pos="9000">
                    <a:srgbClr val="99CCFF"/>
                  </a:gs>
                  <a:gs pos="18000">
                    <a:srgbClr val="9966FF"/>
                  </a:gs>
                  <a:gs pos="30500">
                    <a:srgbClr val="CC99FF"/>
                  </a:gs>
                  <a:gs pos="41001">
                    <a:srgbClr val="99CCFF"/>
                  </a:gs>
                  <a:gs pos="50000">
                    <a:srgbClr val="CCCCFF"/>
                  </a:gs>
                  <a:gs pos="59000">
                    <a:srgbClr val="99CCFF"/>
                  </a:gs>
                  <a:gs pos="69500">
                    <a:srgbClr val="CC99FF"/>
                  </a:gs>
                  <a:gs pos="82000">
                    <a:srgbClr val="9966FF"/>
                  </a:gs>
                  <a:gs pos="91001">
                    <a:srgbClr val="99CCFF"/>
                  </a:gs>
                  <a:gs pos="100000">
                    <a:srgbClr val="CCCCFF"/>
                  </a:gs>
                </a:gsLst>
                <a:lin ang="18900000" scaled="1"/>
              </a:gradFill>
              <a:latin typeface="Arial Black"/>
            </a:endParaRPr>
          </a:p>
        </p:txBody>
      </p:sp>
      <p:sp>
        <p:nvSpPr>
          <p:cNvPr id="16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57900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168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276600" y="4572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181600" y="1066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838200" y="5638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0" y="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7239000" y="762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6705600" y="2895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2133600" y="6324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334000" y="3048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6858000" y="4876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1524000" y="4800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0" y="0"/>
            <a:ext cx="5257800" cy="4114800"/>
          </a:xfrm>
          <a:prstGeom prst="ellipse">
            <a:avLst/>
          </a:prstGeo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الْجُزء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هُوَ قِسْمٌ مِنَ الْقُرآنِ الْكريم قُسّم إلى حِزْبَين</a:t>
            </a:r>
          </a:p>
          <a:p>
            <a:pPr algn="ctr"/>
            <a:endParaRPr lang="ar-JO" sz="2800" dirty="0">
              <a:solidFill>
                <a:schemeClr val="bg1"/>
              </a:solidFill>
            </a:endParaRPr>
          </a:p>
        </p:txBody>
      </p:sp>
      <p:sp>
        <p:nvSpPr>
          <p:cNvPr id="12303" name="WordArt 15"/>
          <p:cNvSpPr>
            <a:spLocks noChangeArrowheads="1" noChangeShapeType="1" noTextEdit="1"/>
          </p:cNvSpPr>
          <p:nvPr/>
        </p:nvSpPr>
        <p:spPr bwMode="auto">
          <a:xfrm rot="-1211925">
            <a:off x="4654550" y="4318000"/>
            <a:ext cx="4456113" cy="1670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48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الكوكب العاشر</a:t>
            </a:r>
          </a:p>
          <a:p>
            <a:pPr algn="ctr"/>
            <a:r>
              <a:rPr lang="ar-SA" sz="4800" kern="10" dirty="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تَعريفُ جُزءِ الْقُرآن</a:t>
            </a:r>
            <a:endParaRPr lang="en-US" sz="4800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00"/>
                  </a:gs>
                  <a:gs pos="100000">
                    <a:srgbClr val="FFCC00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sp>
        <p:nvSpPr>
          <p:cNvPr id="15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5628409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598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429000" y="4876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181600" y="1066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rot="1365059">
            <a:off x="838200" y="5638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5029200" y="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7239000" y="762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 rot="-1913833">
            <a:off x="6096000" y="381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0" y="0"/>
            <a:ext cx="7086600" cy="472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800" b="1" dirty="0" smtClean="0"/>
              <a:t>قالَ </a:t>
            </a:r>
            <a:r>
              <a:rPr lang="ar-SA" sz="2800" b="1" dirty="0"/>
              <a:t>رَسُولُ اللَّهِ صَلَّى اللَّهُ عَلَيْهِ وَسَلَّمَ</a:t>
            </a:r>
            <a:r>
              <a:rPr lang="ar-SA" sz="2800" b="1" dirty="0" smtClean="0"/>
              <a:t>:</a:t>
            </a:r>
          </a:p>
          <a:p>
            <a:pPr algn="ctr"/>
            <a:r>
              <a:rPr lang="ar-SA" sz="2800" b="1" dirty="0" smtClean="0"/>
              <a:t> </a:t>
            </a:r>
            <a:r>
              <a:rPr lang="ar-SA" sz="2800" b="1" dirty="0"/>
              <a:t>«مَنْ قَرَأَ حَرْفًا مِنْ كِتَابِ اللَّهِ </a:t>
            </a:r>
            <a:endParaRPr lang="ar-SA" sz="2800" b="1" dirty="0" smtClean="0"/>
          </a:p>
          <a:p>
            <a:pPr algn="ctr"/>
            <a:r>
              <a:rPr lang="ar-SA" sz="2800" b="1" dirty="0" smtClean="0"/>
              <a:t>فَلَهُ </a:t>
            </a:r>
            <a:r>
              <a:rPr lang="ar-SA" sz="2800" b="1" dirty="0"/>
              <a:t>بِهِ </a:t>
            </a:r>
            <a:r>
              <a:rPr lang="ar-SA" sz="2800" b="1" dirty="0" smtClean="0"/>
              <a:t>حَسَنَةٌ </a:t>
            </a:r>
            <a:endParaRPr lang="ar-SA" sz="2800" b="1" dirty="0"/>
          </a:p>
          <a:p>
            <a:pPr algn="ctr"/>
            <a:r>
              <a:rPr lang="ar-SA" sz="2800" b="1" dirty="0" smtClean="0"/>
              <a:t>وَالْحَسَنَةُ </a:t>
            </a:r>
            <a:r>
              <a:rPr lang="ar-SA" sz="2800" b="1" dirty="0"/>
              <a:t>بِعَشْرِ أَمْثَالِهَا </a:t>
            </a:r>
            <a:endParaRPr lang="ar-SA" sz="2800" b="1" dirty="0" smtClean="0"/>
          </a:p>
          <a:p>
            <a:pPr algn="ctr"/>
            <a:r>
              <a:rPr lang="ar-SA" sz="2800" b="1" dirty="0" smtClean="0"/>
              <a:t>لَا </a:t>
            </a:r>
            <a:r>
              <a:rPr lang="ar-SA" sz="2800" b="1" dirty="0"/>
              <a:t>أَقُولُ الم حَرْفٌ </a:t>
            </a:r>
            <a:endParaRPr lang="ar-SA" sz="2800" b="1" dirty="0" smtClean="0"/>
          </a:p>
          <a:p>
            <a:pPr algn="ctr"/>
            <a:r>
              <a:rPr lang="ar-SA" sz="2800" b="1" dirty="0" smtClean="0"/>
              <a:t>وَلَكِنْ </a:t>
            </a:r>
            <a:r>
              <a:rPr lang="ar-SA" sz="2800" b="1" dirty="0"/>
              <a:t>أَلِفٌ </a:t>
            </a:r>
            <a:endParaRPr lang="ar-SA" sz="2800" b="1" dirty="0" smtClean="0"/>
          </a:p>
          <a:p>
            <a:pPr algn="ctr"/>
            <a:r>
              <a:rPr lang="ar-SA" sz="2800" b="1" dirty="0" smtClean="0"/>
              <a:t>حَرْفٌ </a:t>
            </a:r>
            <a:r>
              <a:rPr lang="ar-SA" sz="2800" b="1"/>
              <a:t>وَلَامٌ </a:t>
            </a:r>
            <a:r>
              <a:rPr lang="ar-SA" sz="2800" b="1" smtClean="0"/>
              <a:t>حَرْفٌ </a:t>
            </a:r>
            <a:r>
              <a:rPr lang="ar-SA" sz="2800" b="1" dirty="0"/>
              <a:t>وَمِيمٌ حَرْفٌ». </a:t>
            </a:r>
            <a:endParaRPr lang="ar-SA" sz="2800" b="1" dirty="0" smtClean="0"/>
          </a:p>
          <a:p>
            <a:pPr algn="ctr"/>
            <a:r>
              <a:rPr lang="ar-SA" sz="2800" b="1" dirty="0" smtClean="0"/>
              <a:t>أخرجه البخاري.</a:t>
            </a:r>
            <a:endParaRPr lang="en-US" sz="2800" b="1" dirty="0">
              <a:solidFill>
                <a:srgbClr val="33CCFF"/>
              </a:solidFill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2209800" y="57912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6477000" y="4572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 rot="-1721506">
            <a:off x="457200" y="4419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0" y="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2209800" y="4724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 rot="1987424">
            <a:off x="8001000" y="16002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 rot="-870433">
            <a:off x="4237038" y="4114087"/>
            <a:ext cx="45720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6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 Black"/>
              </a:rPr>
              <a:t>الكوكب الحادي عشر</a:t>
            </a:r>
          </a:p>
          <a:p>
            <a:pPr algn="ctr"/>
            <a:r>
              <a:rPr lang="ar-SA" sz="60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 Black"/>
              </a:rPr>
              <a:t>ثَوابُ قراءةِ القُرآن</a:t>
            </a:r>
            <a:endParaRPr lang="en-US" sz="60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33CCFF"/>
              </a:solidFill>
              <a:latin typeface="Arial Black"/>
            </a:endParaRPr>
          </a:p>
        </p:txBody>
      </p:sp>
      <p:sp>
        <p:nvSpPr>
          <p:cNvPr id="17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57900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44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553200" y="46482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836022" y="4873336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 rot="-1173432">
            <a:off x="2373377" y="1829887"/>
            <a:ext cx="4953000" cy="2152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Arial Black"/>
              </a:rPr>
              <a:t>الكوكب الثاني العشر</a:t>
            </a:r>
          </a:p>
          <a:p>
            <a:pPr algn="ctr"/>
            <a:r>
              <a:rPr lang="ar-SA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Arial Black"/>
              </a:rPr>
              <a:t>آداب تلاوة القرآن</a:t>
            </a:r>
            <a:endParaRPr lang="en-US" sz="6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CCFF"/>
                  </a:gs>
                  <a:gs pos="100000">
                    <a:srgbClr val="CCFF66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14348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580112" y="4766763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2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57900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5755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87" y="-5094"/>
            <a:ext cx="9548742" cy="6863094"/>
          </a:xfrm>
          <a:prstGeom prst="rect">
            <a:avLst/>
          </a:prstGeom>
        </p:spPr>
      </p:pic>
      <p:sp>
        <p:nvSpPr>
          <p:cNvPr id="3" name="AutoShape 26">
            <a:hlinkClick r:id="rId3" action="ppaction://hlinksldjump" highlightClick="1"/>
            <a:hlinkHover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528" y="5949280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-21575"/>
            <a:ext cx="10009112" cy="6879575"/>
          </a:xfrm>
          <a:prstGeom prst="rect">
            <a:avLst/>
          </a:prstGeom>
        </p:spPr>
      </p:pic>
      <p:sp>
        <p:nvSpPr>
          <p:cNvPr id="3" name="AutoShape 26">
            <a:hlinkClick r:id="rId3" action="ppaction://hlinksldjump" highlightClick="1"/>
            <a:hlinkHover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028384" y="5661248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7" y="23447"/>
            <a:ext cx="8814432" cy="6871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9011" y="2942640"/>
            <a:ext cx="2794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وضع القرآن في مكان مناسب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484" y="2942639"/>
            <a:ext cx="2794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الطهارة </a:t>
            </a:r>
            <a:endParaRPr lang="en-US" sz="5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6067874"/>
            <a:ext cx="2794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err="1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الاستعاذة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241778"/>
            <a:ext cx="1183432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2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143000" y="1988840"/>
            <a:ext cx="6324600" cy="942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6600" b="1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Garamond"/>
              </a:rPr>
              <a:t>ما هو القرآن الكريم</a:t>
            </a:r>
            <a:endParaRPr lang="en-US" sz="6600" b="1" kern="10" dirty="0" smtClean="0">
              <a:ln w="9525">
                <a:round/>
                <a:headEnd/>
                <a:tailEnd/>
              </a:ln>
              <a:solidFill>
                <a:srgbClr val="0070C0"/>
              </a:solidFill>
              <a:latin typeface="Garamond"/>
            </a:endParaRPr>
          </a:p>
        </p:txBody>
      </p:sp>
      <p:sp>
        <p:nvSpPr>
          <p:cNvPr id="3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5855" y="5805264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587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2376488" y="3775075"/>
            <a:ext cx="67675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القُرآنُ الْكَريمُ هُوَ كلامُ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7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36613" y="6000750"/>
            <a:ext cx="2951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النّاسِ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8" name="Text Box 76">
            <a:hlinkClick r:id="" action="ppaction://hlinkshowjump?jump=nextslide">
              <a:snd r:embed="rId3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257800" y="4953000"/>
            <a:ext cx="3078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اللهِ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0" name="Text Box 7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257800" y="6019800"/>
            <a:ext cx="3084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الْملائِكَةِ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09575" y="4751026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ar-S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 الرَّسولِ</a:t>
            </a:r>
            <a:endParaRPr lang="ar-SA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AutoShape 2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07300" y="8593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572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6" grpId="0"/>
      <p:bldP spid="8267" grpId="0"/>
      <p:bldP spid="8268" grpId="0"/>
      <p:bldP spid="82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2376488" y="3775075"/>
            <a:ext cx="67675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عَدَدُ أَجْزاءِ الْقُرآن  :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7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36613" y="6000750"/>
            <a:ext cx="2951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9" name="Text Box 77">
            <a:hlinkClick r:id="" action="ppaction://noaction">
              <a:snd r:embed="rId3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887413" y="4914900"/>
            <a:ext cx="2909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30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0" name="Text Box 7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257800" y="6019800"/>
            <a:ext cx="3084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2" y="4745037"/>
            <a:ext cx="439578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/>
          <p:cNvSpPr/>
          <p:nvPr/>
        </p:nvSpPr>
        <p:spPr>
          <a:xfrm>
            <a:off x="6220410" y="4836616"/>
            <a:ext cx="1159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1)31</a:t>
            </a:r>
            <a:r>
              <a:rPr lang="ar-SA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he-IL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AutoShape 2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80313" y="116632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448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6" grpId="0"/>
      <p:bldP spid="8267" grpId="0"/>
      <p:bldP spid="8269" grpId="0"/>
      <p:bldP spid="82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dirty="0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725812" y="4778375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1874044" y="3933056"/>
            <a:ext cx="6767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أَوَّلُ آية نَزَلَتَ على النَّبي محمد صلى الله عليه وسلم هِيَ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7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508104" y="4914900"/>
            <a:ext cx="2951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الْحَمدُ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9" name="Text Box 77">
            <a:hlinkClick r:id="" action="ppaction://noaction">
              <a:snd r:embed="rId3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887413" y="4914900"/>
            <a:ext cx="2909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اقرأ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0" name="Text Box 7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257800" y="6019800"/>
            <a:ext cx="3084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قُلْ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381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4) النّور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sp>
        <p:nvSpPr>
          <p:cNvPr id="17" name="AutoShape 2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80313" y="0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448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6" grpId="0"/>
      <p:bldP spid="8267" grpId="0"/>
      <p:bldP spid="8269" grpId="0"/>
      <p:bldP spid="82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2376488" y="3775075"/>
            <a:ext cx="6767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عَدَدُ سَجْداتِ التِّلاوة 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7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36613" y="6000750"/>
            <a:ext cx="2951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8" name="Text Box 76">
            <a:hlinkClick r:id="" action="ppaction://hlinkshowjump?jump=nextslide">
              <a:snd r:embed="rId3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257800" y="4953000"/>
            <a:ext cx="3078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15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0" name="Text Box 7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257800" y="6019800"/>
            <a:ext cx="3084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7961" y="260648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54440" y="4763961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" name="מלבן 1"/>
          <p:cNvSpPr/>
          <p:nvPr/>
        </p:nvSpPr>
        <p:spPr>
          <a:xfrm>
            <a:off x="1763317" y="4770888"/>
            <a:ext cx="11977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2) 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  <a:endParaRPr lang="he-IL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1448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6" grpId="0"/>
      <p:bldP spid="8267" grpId="0"/>
      <p:bldP spid="8268" grpId="0"/>
      <p:bldP spid="82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1979712" y="4026187"/>
            <a:ext cx="70755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الْقُرآنُ الْكَريمُ مَبْدوء بِسُورَةِ الْفاتِحَةِ وَمَخْتوم بِسُورَةِ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7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36613" y="6000750"/>
            <a:ext cx="2951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الْفَلَق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9" name="Text Box 77">
            <a:hlinkClick r:id="" action="ppaction://noaction">
              <a:snd r:embed="rId3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887413" y="4914900"/>
            <a:ext cx="2909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النّاس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0" name="Text Box 7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257800" y="6019800"/>
            <a:ext cx="3084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الْمُلك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60580" y="188640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 smtClean="0"/>
              <a:t>اضغط </a:t>
            </a:r>
            <a:r>
              <a:rPr lang="ar-JO" dirty="0"/>
              <a:t>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632325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879510" y="4769445"/>
            <a:ext cx="13837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 الْفيل</a:t>
            </a:r>
            <a:endParaRPr lang="he-IL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1448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6" grpId="0"/>
      <p:bldP spid="8267" grpId="0"/>
      <p:bldP spid="8269" grpId="0"/>
      <p:bldP spid="82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2376488" y="3775075"/>
            <a:ext cx="6767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نَزَلَ الْقرآن على النّبي محمد صلى الله عليه وسلم بِواسِطَةِ المَلاك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7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36613" y="6000750"/>
            <a:ext cx="2951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رِضوان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8" name="Text Box 76">
            <a:hlinkClick r:id="" action="ppaction://hlinkshowjump?jump=nextslide">
              <a:snd r:embed="rId3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257800" y="4953000"/>
            <a:ext cx="3078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جِبريل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0" name="Text Box 7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257800" y="6019800"/>
            <a:ext cx="3084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ar-S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إسرافيل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6">
            <a:hlinkClick r:id="rId4" action="ppaction://hlinksldjump" highlightClick="1"/>
            <a:hlinkHover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580313" y="20782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142875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dirty="0"/>
          </a:p>
        </p:txBody>
      </p:sp>
      <p:sp>
        <p:nvSpPr>
          <p:cNvPr id="2" name="מלבן 1"/>
          <p:cNvSpPr/>
          <p:nvPr/>
        </p:nvSpPr>
        <p:spPr>
          <a:xfrm>
            <a:off x="1356992" y="4812010"/>
            <a:ext cx="1838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ميكائيل</a:t>
            </a:r>
            <a:endParaRPr lang="he-IL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1448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6" grpId="0"/>
      <p:bldP spid="8267" grpId="0"/>
      <p:bldP spid="8268" grpId="0"/>
      <p:bldP spid="82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339752" y="1672435"/>
            <a:ext cx="36724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9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</a:t>
            </a:r>
            <a:r>
              <a:rPr lang="ar-SA" sz="9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AE" sz="9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AE" sz="9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لكم </a:t>
            </a:r>
          </a:p>
        </p:txBody>
      </p:sp>
      <p:sp>
        <p:nvSpPr>
          <p:cNvPr id="4" name="מלבן 3"/>
          <p:cNvSpPr/>
          <p:nvPr/>
        </p:nvSpPr>
        <p:spPr>
          <a:xfrm>
            <a:off x="2627783" y="2898810"/>
            <a:ext cx="38884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معلمتكم :</a:t>
            </a:r>
          </a:p>
          <a:p>
            <a:pPr algn="ctr"/>
            <a:r>
              <a:rPr lang="ar-SA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امتياز أبو مهند</a:t>
            </a:r>
            <a:endParaRPr lang="he-I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1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55418" y="332656"/>
            <a:ext cx="50545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kern="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هَيّا بِنا نَتَجَوَّلُ بِالْفَضاءِ</a:t>
            </a:r>
            <a:endParaRPr lang="ar-SA" sz="8000" b="1" kern="1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ar-SA" sz="8000" b="1" kern="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وَنَتَعَرَّفَ إِلى الْقُرآنِ الْكَريمِ</a:t>
            </a:r>
            <a:endParaRPr lang="en-US" sz="8000" b="1" kern="1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9199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0" y="381000"/>
            <a:ext cx="9144000" cy="48768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 flipV="1">
            <a:off x="533400" y="990600"/>
            <a:ext cx="7924800" cy="37338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 flipV="1">
            <a:off x="1600200" y="1219200"/>
            <a:ext cx="6248400" cy="32004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 flipV="1">
            <a:off x="2057400" y="1600200"/>
            <a:ext cx="5181600" cy="25908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536" name="AutoShape 8"/>
          <p:cNvSpPr>
            <a:spLocks noChangeArrowheads="1"/>
          </p:cNvSpPr>
          <p:nvPr/>
        </p:nvSpPr>
        <p:spPr bwMode="auto">
          <a:xfrm>
            <a:off x="2133600" y="5257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537" name="AutoShape 9"/>
          <p:cNvSpPr>
            <a:spLocks noChangeArrowheads="1"/>
          </p:cNvSpPr>
          <p:nvPr/>
        </p:nvSpPr>
        <p:spPr bwMode="auto">
          <a:xfrm>
            <a:off x="4648200" y="4572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538" name="AutoShape 10"/>
          <p:cNvSpPr>
            <a:spLocks noChangeArrowheads="1"/>
          </p:cNvSpPr>
          <p:nvPr/>
        </p:nvSpPr>
        <p:spPr bwMode="auto">
          <a:xfrm>
            <a:off x="1752600" y="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539" name="AutoShape 11"/>
          <p:cNvSpPr>
            <a:spLocks noChangeArrowheads="1"/>
          </p:cNvSpPr>
          <p:nvPr/>
        </p:nvSpPr>
        <p:spPr bwMode="auto">
          <a:xfrm>
            <a:off x="8077200" y="4724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540" name="AutoShape 12"/>
          <p:cNvSpPr>
            <a:spLocks noChangeArrowheads="1"/>
          </p:cNvSpPr>
          <p:nvPr/>
        </p:nvSpPr>
        <p:spPr bwMode="auto">
          <a:xfrm>
            <a:off x="685800" y="6019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541" name="AutoShape 13"/>
          <p:cNvSpPr>
            <a:spLocks noChangeArrowheads="1"/>
          </p:cNvSpPr>
          <p:nvPr/>
        </p:nvSpPr>
        <p:spPr bwMode="auto">
          <a:xfrm>
            <a:off x="533400" y="304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542" name="AutoShape 14"/>
          <p:cNvSpPr>
            <a:spLocks noChangeArrowheads="1"/>
          </p:cNvSpPr>
          <p:nvPr/>
        </p:nvSpPr>
        <p:spPr bwMode="auto">
          <a:xfrm>
            <a:off x="1828800" y="6019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543" name="AutoShape 15"/>
          <p:cNvSpPr>
            <a:spLocks noChangeArrowheads="1"/>
          </p:cNvSpPr>
          <p:nvPr/>
        </p:nvSpPr>
        <p:spPr bwMode="auto">
          <a:xfrm>
            <a:off x="8077200" y="304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544" name="AutoShape 16"/>
          <p:cNvSpPr>
            <a:spLocks noChangeArrowheads="1"/>
          </p:cNvSpPr>
          <p:nvPr/>
        </p:nvSpPr>
        <p:spPr bwMode="auto">
          <a:xfrm>
            <a:off x="8077200" y="5867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545" name="AutoShape 17"/>
          <p:cNvSpPr>
            <a:spLocks noChangeArrowheads="1"/>
          </p:cNvSpPr>
          <p:nvPr/>
        </p:nvSpPr>
        <p:spPr bwMode="auto">
          <a:xfrm>
            <a:off x="6858000" y="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546" name="AutoShape 18"/>
          <p:cNvSpPr>
            <a:spLocks noChangeArrowheads="1"/>
          </p:cNvSpPr>
          <p:nvPr/>
        </p:nvSpPr>
        <p:spPr bwMode="auto">
          <a:xfrm>
            <a:off x="685800" y="4800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547" name="AutoShape 19"/>
          <p:cNvSpPr>
            <a:spLocks noChangeArrowheads="1"/>
          </p:cNvSpPr>
          <p:nvPr/>
        </p:nvSpPr>
        <p:spPr bwMode="auto">
          <a:xfrm>
            <a:off x="8534400" y="23622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548" name="Oval 2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066800"/>
            <a:ext cx="990600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150549" name="Oval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81800" y="1676400"/>
            <a:ext cx="914400" cy="533400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150550" name="Oval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0" y="5105400"/>
            <a:ext cx="1143000" cy="457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150551" name="Oval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0" y="4495800"/>
            <a:ext cx="838200" cy="533400"/>
          </a:xfrm>
          <a:prstGeom prst="ellipse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9</a:t>
            </a:r>
          </a:p>
        </p:txBody>
      </p:sp>
      <p:sp>
        <p:nvSpPr>
          <p:cNvPr id="150552" name="Oval 2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7400" y="1676400"/>
            <a:ext cx="762000" cy="533400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150553" name="Oval 2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295400" y="685800"/>
            <a:ext cx="685800" cy="609600"/>
          </a:xfrm>
          <a:prstGeom prst="ellipse">
            <a:avLst/>
          </a:pr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150554" name="Oval 26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1414482">
            <a:off x="1868514" y="3025940"/>
            <a:ext cx="838200" cy="960649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50555" name="Oval 2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867400" y="304800"/>
            <a:ext cx="762000" cy="533400"/>
          </a:xfrm>
          <a:prstGeom prst="ellipse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  <a:hlinkClick r:id="rId10" action="ppaction://hlinksldjump"/>
              </a:rPr>
              <a:t>16</a:t>
            </a:r>
            <a:endParaRPr lang="en-US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0556" name="Oval 2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67100" y="2676055"/>
            <a:ext cx="888876" cy="760936"/>
          </a:xfrm>
          <a:prstGeom prst="ellipse">
            <a:avLst/>
          </a:prstGeom>
          <a:gradFill rotWithShape="1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50557" name="Oval 2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572000" y="1295400"/>
            <a:ext cx="838200" cy="838200"/>
          </a:xfrm>
          <a:prstGeom prst="ellipse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0558" name="Oval 3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010400" y="3276600"/>
            <a:ext cx="762000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150559" name="Oval 3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934200" y="4572000"/>
            <a:ext cx="8382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150560" name="Oval 3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133600" y="18288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50561" name="Oval 3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57200" y="3962400"/>
            <a:ext cx="762000" cy="762000"/>
          </a:xfrm>
          <a:prstGeom prst="ellipse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150562" name="Oval 3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8077200" y="3581400"/>
            <a:ext cx="1066800" cy="685800"/>
          </a:xfrm>
          <a:prstGeom prst="ellipse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150563" name="Oval 35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162800" y="838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150564" name="Oval 36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705600" y="2438400"/>
            <a:ext cx="914400" cy="609600"/>
          </a:xfrm>
          <a:prstGeom prst="ellipse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</a:p>
        </p:txBody>
      </p:sp>
      <p:sp>
        <p:nvSpPr>
          <p:cNvPr id="150565" name="Oval 37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09600" y="1752600"/>
            <a:ext cx="990600" cy="838200"/>
          </a:xfrm>
          <a:prstGeom prst="ellipse">
            <a:avLst/>
          </a:prstGeo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150566" name="Oval 38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667000" y="304800"/>
            <a:ext cx="1219200" cy="6858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150587" name="WordArt 59"/>
          <p:cNvSpPr>
            <a:spLocks noChangeArrowheads="1" noChangeShapeType="1" noTextEdit="1"/>
          </p:cNvSpPr>
          <p:nvPr/>
        </p:nvSpPr>
        <p:spPr bwMode="auto">
          <a:xfrm>
            <a:off x="3505200" y="5867400"/>
            <a:ext cx="41338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kern="10" smtClean="0">
                <a:ln w="9525">
                  <a:solidFill>
                    <a:srgbClr val="FFCC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اضعط على الكوكب المناسب</a:t>
            </a:r>
            <a:endParaRPr lang="en-US" sz="3600" kern="10" smtClean="0">
              <a:ln w="9525">
                <a:solidFill>
                  <a:srgbClr val="FFCCCC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3061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0" y="495300"/>
            <a:ext cx="5486400" cy="4152900"/>
          </a:xfrm>
          <a:prstGeom prst="ellipse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هُوَ </a:t>
            </a:r>
            <a:r>
              <a:rPr lang="ar-SA" sz="2800" b="1" u="sng" dirty="0" smtClean="0">
                <a:solidFill>
                  <a:schemeClr val="bg1"/>
                </a:solidFill>
              </a:rPr>
              <a:t>كَلامُ الله </a:t>
            </a:r>
            <a:r>
              <a:rPr lang="ar-SA" sz="2800" b="1" dirty="0" smtClean="0">
                <a:solidFill>
                  <a:schemeClr val="bg1"/>
                </a:solidFill>
              </a:rPr>
              <a:t>المُعْجز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المُنزّل على سيدنا محمد  صلى الله عليه وسلم </a:t>
            </a:r>
          </a:p>
          <a:p>
            <a:pPr algn="ctr"/>
            <a:r>
              <a:rPr lang="ar-SA" sz="2800" b="1" u="sng" dirty="0" smtClean="0">
                <a:solidFill>
                  <a:schemeClr val="bg1"/>
                </a:solidFill>
              </a:rPr>
              <a:t> بواسطة ملك الوحي </a:t>
            </a:r>
            <a:r>
              <a:rPr lang="ar-SA" sz="2800" b="1" dirty="0" smtClean="0">
                <a:solidFill>
                  <a:schemeClr val="bg1"/>
                </a:solidFill>
              </a:rPr>
              <a:t>جبريل عليه السلام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المبدوء بِسورة الفاتحة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والْمختوم بِسُورةِ النّاس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الْمُتَعَبّد بِتِلاوَتِهِ والْمَنْقول بالتّواتُرِ.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 rot="-976973">
            <a:off x="3733800" y="3886200"/>
            <a:ext cx="5105400" cy="2228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976973" scaled="1"/>
                </a:gradFill>
                <a:latin typeface="Arial Black"/>
              </a:rPr>
              <a:t>الكوكب الأول</a:t>
            </a:r>
          </a:p>
          <a:p>
            <a:pPr algn="ctr"/>
            <a:r>
              <a:rPr lang="ar-SA" sz="5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976973" scaled="1"/>
                </a:gradFill>
                <a:latin typeface="Arial Black"/>
              </a:rPr>
              <a:t>تعريف القرآن</a:t>
            </a:r>
            <a:endParaRPr lang="en-US" sz="5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0501">
                    <a:srgbClr val="0819FB"/>
                  </a:gs>
                  <a:gs pos="17501">
                    <a:srgbClr val="1A8D48"/>
                  </a:gs>
                  <a:gs pos="26000">
                    <a:srgbClr val="FFFF00"/>
                  </a:gs>
                  <a:gs pos="36500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500">
                    <a:srgbClr val="EE3F17"/>
                  </a:gs>
                  <a:gs pos="74000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976973" scaled="1"/>
              </a:gradFill>
              <a:latin typeface="Arial Black"/>
            </a:endParaRP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57200" y="228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5181600" y="1066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8001000" y="3352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4419600" y="533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7239000" y="762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6705600" y="2895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533400" y="4724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5410200" y="4876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8305800" y="1447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838200" y="5638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7696200" y="57912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2133600" y="5257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AutoShape 26">
            <a:hlinkClick r:id="rId2" action="ppaction://hlinksldjump" highlightClick="1"/>
            <a:hlinkHover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6200" y="5661248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526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3657600" y="6019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400800" y="990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914400" y="6324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4800600" y="381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7239000" y="762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6705600" y="2895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0" y="304800"/>
            <a:ext cx="6096000" cy="4800600"/>
          </a:xfrm>
          <a:prstGeom prst="ellipse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نَزَلَ القرآنُ الْكَريمُ في </a:t>
            </a:r>
          </a:p>
          <a:p>
            <a:pPr algn="ctr"/>
            <a:r>
              <a:rPr lang="ar-SA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ثلاثٍ وَعِشرينَ سَنَةً.</a:t>
            </a:r>
          </a:p>
          <a:p>
            <a:pPr algn="ctr"/>
            <a:r>
              <a:rPr lang="ar-SA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فَلَمْ يَنْزِلُ دُفْعَةً واحِدةً.</a:t>
            </a:r>
          </a:p>
          <a:p>
            <a:pPr algn="ctr"/>
            <a:endParaRPr lang="en-US" sz="2800" dirty="0">
              <a:solidFill>
                <a:srgbClr val="663300"/>
              </a:solidFill>
            </a:endParaRP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 rot="-1113267">
            <a:off x="4419600" y="4114800"/>
            <a:ext cx="4191000" cy="1924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60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AE3B7"/>
                    </a:gs>
                    <a:gs pos="8999">
                      <a:srgbClr val="A28949"/>
                    </a:gs>
                    <a:gs pos="15500">
                      <a:srgbClr val="835E17"/>
                    </a:gs>
                    <a:gs pos="16500">
                      <a:srgbClr val="BD922A"/>
                    </a:gs>
                    <a:gs pos="18500">
                      <a:srgbClr val="FBE4AE"/>
                    </a:gs>
                    <a:gs pos="39500">
                      <a:srgbClr val="BD922A"/>
                    </a:gs>
                    <a:gs pos="43500">
                      <a:srgbClr val="BD922A"/>
                    </a:gs>
                    <a:gs pos="50000">
                      <a:srgbClr val="FBE4AE"/>
                    </a:gs>
                    <a:gs pos="56500">
                      <a:srgbClr val="BD922A"/>
                    </a:gs>
                    <a:gs pos="60501">
                      <a:srgbClr val="BD922A"/>
                    </a:gs>
                    <a:gs pos="81500">
                      <a:srgbClr val="FBE4AE"/>
                    </a:gs>
                    <a:gs pos="83500">
                      <a:srgbClr val="BD922A"/>
                    </a:gs>
                    <a:gs pos="84500">
                      <a:srgbClr val="835E17"/>
                    </a:gs>
                    <a:gs pos="91001">
                      <a:srgbClr val="A28949"/>
                    </a:gs>
                    <a:gs pos="100000">
                      <a:srgbClr val="FAE3B7"/>
                    </a:gs>
                  </a:gsLst>
                  <a:lin ang="18900000" scaled="1"/>
                </a:gradFill>
                <a:latin typeface="Arial Black"/>
              </a:rPr>
              <a:t>الكوكب الثاني</a:t>
            </a:r>
          </a:p>
          <a:p>
            <a:pPr algn="ctr"/>
            <a:r>
              <a:rPr lang="ar-SA" sz="6000" kern="10" dirty="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AE3B7"/>
                    </a:gs>
                    <a:gs pos="8999">
                      <a:srgbClr val="A28949"/>
                    </a:gs>
                    <a:gs pos="15500">
                      <a:srgbClr val="835E17"/>
                    </a:gs>
                    <a:gs pos="16500">
                      <a:srgbClr val="BD922A"/>
                    </a:gs>
                    <a:gs pos="18500">
                      <a:srgbClr val="FBE4AE"/>
                    </a:gs>
                    <a:gs pos="39500">
                      <a:srgbClr val="BD922A"/>
                    </a:gs>
                    <a:gs pos="43500">
                      <a:srgbClr val="BD922A"/>
                    </a:gs>
                    <a:gs pos="50000">
                      <a:srgbClr val="FBE4AE"/>
                    </a:gs>
                    <a:gs pos="56500">
                      <a:srgbClr val="BD922A"/>
                    </a:gs>
                    <a:gs pos="60501">
                      <a:srgbClr val="BD922A"/>
                    </a:gs>
                    <a:gs pos="81500">
                      <a:srgbClr val="FBE4AE"/>
                    </a:gs>
                    <a:gs pos="83500">
                      <a:srgbClr val="BD922A"/>
                    </a:gs>
                    <a:gs pos="84500">
                      <a:srgbClr val="835E17"/>
                    </a:gs>
                    <a:gs pos="91001">
                      <a:srgbClr val="A28949"/>
                    </a:gs>
                    <a:gs pos="100000">
                      <a:srgbClr val="FAE3B7"/>
                    </a:gs>
                  </a:gsLst>
                  <a:lin ang="18900000" scaled="1"/>
                </a:gradFill>
                <a:latin typeface="Arial Black"/>
              </a:rPr>
              <a:t>كَوْكَبُ الْوَقْتِ</a:t>
            </a:r>
            <a:endParaRPr lang="en-US" sz="6000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AE3B7"/>
                  </a:gs>
                  <a:gs pos="8999">
                    <a:srgbClr val="A28949"/>
                  </a:gs>
                  <a:gs pos="15500">
                    <a:srgbClr val="835E17"/>
                  </a:gs>
                  <a:gs pos="16500">
                    <a:srgbClr val="BD922A"/>
                  </a:gs>
                  <a:gs pos="18500">
                    <a:srgbClr val="FBE4AE"/>
                  </a:gs>
                  <a:gs pos="39500">
                    <a:srgbClr val="BD922A"/>
                  </a:gs>
                  <a:gs pos="43500">
                    <a:srgbClr val="BD922A"/>
                  </a:gs>
                  <a:gs pos="50000">
                    <a:srgbClr val="FBE4AE"/>
                  </a:gs>
                  <a:gs pos="56500">
                    <a:srgbClr val="BD922A"/>
                  </a:gs>
                  <a:gs pos="60501">
                    <a:srgbClr val="BD922A"/>
                  </a:gs>
                  <a:gs pos="81500">
                    <a:srgbClr val="FBE4AE"/>
                  </a:gs>
                  <a:gs pos="83500">
                    <a:srgbClr val="BD922A"/>
                  </a:gs>
                  <a:gs pos="84500">
                    <a:srgbClr val="835E17"/>
                  </a:gs>
                  <a:gs pos="91001">
                    <a:srgbClr val="A28949"/>
                  </a:gs>
                  <a:gs pos="100000">
                    <a:srgbClr val="FAE3B7"/>
                  </a:gs>
                </a:gsLst>
                <a:lin ang="18900000" scaled="1"/>
              </a:gradFill>
              <a:latin typeface="Arial Black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8001000" y="5943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2362200" y="5486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8534400" y="4114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6096000" y="4724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381000" y="228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8077200" y="16002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5753100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895600" y="5943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8077200" y="685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609600" y="5257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553200" y="381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304800" y="304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6705600" y="2895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0" y="0"/>
            <a:ext cx="6553200" cy="5181600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r-SA" sz="4800" dirty="0" smtClean="0">
              <a:solidFill>
                <a:schemeClr val="bg1"/>
              </a:solidFill>
            </a:endParaRPr>
          </a:p>
          <a:p>
            <a:pPr marL="914400" indent="-914400" algn="ctr">
              <a:buAutoNum type="arabicPlain" startAt="6236"/>
            </a:pPr>
            <a:r>
              <a:rPr lang="ar-SA" sz="4800" dirty="0">
                <a:solidFill>
                  <a:schemeClr val="bg1"/>
                </a:solidFill>
              </a:rPr>
              <a:t> </a:t>
            </a:r>
            <a:r>
              <a:rPr lang="ar-SA" sz="4800" dirty="0" smtClean="0">
                <a:solidFill>
                  <a:schemeClr val="bg1"/>
                </a:solidFill>
              </a:rPr>
              <a:t>آية</a:t>
            </a:r>
          </a:p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114 سُورة</a:t>
            </a:r>
          </a:p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30 جزءًا</a:t>
            </a:r>
          </a:p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60 حزبًا</a:t>
            </a:r>
            <a:endParaRPr lang="ar-JO" sz="4800" dirty="0">
              <a:solidFill>
                <a:schemeClr val="bg1"/>
              </a:solidFill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228600" y="46482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 rot="-1360678">
            <a:off x="4953000" y="4114800"/>
            <a:ext cx="3832225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54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0">
                      <a:srgbClr val="FF7A00"/>
                    </a:gs>
                    <a:gs pos="35000">
                      <a:srgbClr val="FF0300"/>
                    </a:gs>
                    <a:gs pos="50000">
                      <a:srgbClr val="4D0808"/>
                    </a:gs>
                    <a:gs pos="65000">
                      <a:srgbClr val="FF0300"/>
                    </a:gs>
                    <a:gs pos="775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latin typeface="Arial Black"/>
              </a:rPr>
              <a:t>الكوكب الثالث </a:t>
            </a:r>
          </a:p>
          <a:p>
            <a:pPr algn="ctr"/>
            <a:r>
              <a:rPr lang="ar-SA" sz="54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0">
                      <a:srgbClr val="FF7A00"/>
                    </a:gs>
                    <a:gs pos="35000">
                      <a:srgbClr val="FF0300"/>
                    </a:gs>
                    <a:gs pos="50000">
                      <a:srgbClr val="4D0808"/>
                    </a:gs>
                    <a:gs pos="65000">
                      <a:srgbClr val="FF0300"/>
                    </a:gs>
                    <a:gs pos="775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latin typeface="Arial Black"/>
              </a:rPr>
              <a:t>أَقْسامُ القرآنِ الْكريم</a:t>
            </a:r>
            <a:endParaRPr lang="en-US" sz="5400" kern="10" dirty="0">
              <a:ln w="9525">
                <a:solidFill>
                  <a:srgbClr val="FF99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22500">
                    <a:srgbClr val="FF7A00"/>
                  </a:gs>
                  <a:gs pos="35000">
                    <a:srgbClr val="FF0300"/>
                  </a:gs>
                  <a:gs pos="50000">
                    <a:srgbClr val="4D0808"/>
                  </a:gs>
                  <a:gs pos="65000">
                    <a:srgbClr val="FF0300"/>
                  </a:gs>
                  <a:gs pos="775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8077200" y="2209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6477000" y="50292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4343400" y="5715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7010400" y="1295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1828800" y="5638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5661248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>
                <a:hlinkClick r:id="rId2" action="ppaction://hlinksldjump"/>
              </a:rPr>
              <a:t>اضغط</a:t>
            </a:r>
            <a:r>
              <a:rPr lang="ar-JO" dirty="0"/>
              <a:t>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3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743200" y="5486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181600" y="1066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838200" y="5638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419600" y="533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7239000" y="762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705600" y="2895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0" y="0"/>
            <a:ext cx="4876800" cy="4191000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4400" dirty="0" smtClean="0">
                <a:solidFill>
                  <a:schemeClr val="accent2"/>
                </a:solidFill>
              </a:rPr>
              <a:t>يبدأ بسُورةِ الْفاتِحَةِ</a:t>
            </a:r>
          </a:p>
          <a:p>
            <a:pPr algn="ctr"/>
            <a:r>
              <a:rPr lang="ar-SA" sz="4400" dirty="0" smtClean="0">
                <a:solidFill>
                  <a:schemeClr val="accent2"/>
                </a:solidFill>
              </a:rPr>
              <a:t>وَيَنْتَهي بِسُورَةِ النَّاسِ</a:t>
            </a:r>
            <a:endParaRPr lang="ar-JO" sz="4400" dirty="0">
              <a:solidFill>
                <a:schemeClr val="accent2"/>
              </a:solidFill>
            </a:endParaRP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 rot="-864150">
            <a:off x="3657600" y="3886200"/>
            <a:ext cx="4429125" cy="1924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54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latin typeface="Arial Black"/>
              </a:rPr>
              <a:t>الكوكب الرابع </a:t>
            </a:r>
          </a:p>
          <a:p>
            <a:pPr algn="ctr"/>
            <a:r>
              <a:rPr lang="ar-SA" sz="5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latin typeface="Arial Black"/>
              </a:rPr>
              <a:t>البداية والنِّهاية</a:t>
            </a:r>
            <a:endParaRPr lang="en-US" sz="5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8229600" y="381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7620000" y="5867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762000" y="4343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5638800" y="46482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7239000" y="16764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4114800" y="5943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57900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04800" y="228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181600" y="1066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257800" y="4876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4953000" y="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7239000" y="762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6705600" y="2895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 rot="-730288">
            <a:off x="3657600" y="3962400"/>
            <a:ext cx="5019675" cy="2152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6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Arial Black"/>
              </a:rPr>
              <a:t>الكوكب الخامس</a:t>
            </a:r>
          </a:p>
          <a:p>
            <a:pPr algn="ctr"/>
            <a:r>
              <a:rPr lang="ar-SA" sz="60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Arial Black"/>
              </a:rPr>
              <a:t>كوكب الْمَكان</a:t>
            </a:r>
            <a:endParaRPr lang="en-US" sz="60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0" y="381000"/>
            <a:ext cx="5410200" cy="4191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3200" dirty="0" smtClean="0"/>
              <a:t>نَزَلَ في مَكّةَ على مدارِ 13 سَنةً</a:t>
            </a:r>
          </a:p>
          <a:p>
            <a:pPr algn="ctr"/>
            <a:r>
              <a:rPr lang="ar-SA" sz="3200" dirty="0" smtClean="0"/>
              <a:t>وفي الْمَدينَة على مدارِ10 سَنواتٍ.</a:t>
            </a:r>
            <a:endParaRPr lang="ar-JO" sz="3200" dirty="0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7848600" y="5943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7848600" y="17526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2286000" y="60960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1981200" y="4876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838200" y="5638800"/>
            <a:ext cx="609600" cy="533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57900"/>
            <a:ext cx="15240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JO" dirty="0"/>
              <a:t>اضغط للعودة إلى </a:t>
            </a:r>
          </a:p>
          <a:p>
            <a:pPr algn="ctr"/>
            <a:r>
              <a:rPr lang="ar-JO" dirty="0"/>
              <a:t>مسار الكواكب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380</TotalTime>
  <Words>514</Words>
  <Application>Microsoft Office PowerPoint</Application>
  <PresentationFormat>‫הצגה על המסך (4:3)</PresentationFormat>
  <Paragraphs>178</Paragraphs>
  <Slides>26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26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Garamond</vt:lpstr>
      <vt:lpstr>Impact</vt:lpstr>
      <vt:lpstr>Sakkal Majalla</vt:lpstr>
      <vt:lpstr>Tahoma</vt:lpstr>
      <vt:lpstr>Times New Roman</vt:lpstr>
      <vt:lpstr>Traditional Arabic</vt:lpstr>
      <vt:lpstr>Verdana</vt:lpstr>
      <vt:lpstr>Office Theme</vt:lpstr>
      <vt:lpstr>Default Design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haneen</dc:creator>
  <cp:lastModifiedBy>win10-e</cp:lastModifiedBy>
  <cp:revision>57</cp:revision>
  <dcterms:created xsi:type="dcterms:W3CDTF">2020-09-18T07:44:07Z</dcterms:created>
  <dcterms:modified xsi:type="dcterms:W3CDTF">2020-09-27T08:28:18Z</dcterms:modified>
</cp:coreProperties>
</file>